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2"/>
  </p:notesMasterIdLst>
  <p:sldIdLst>
    <p:sldId id="276" r:id="rId2"/>
    <p:sldId id="305" r:id="rId3"/>
    <p:sldId id="259" r:id="rId4"/>
    <p:sldId id="306" r:id="rId5"/>
    <p:sldId id="307" r:id="rId6"/>
    <p:sldId id="278" r:id="rId7"/>
    <p:sldId id="279" r:id="rId8"/>
    <p:sldId id="281" r:id="rId9"/>
    <p:sldId id="308" r:id="rId10"/>
    <p:sldId id="347" r:id="rId11"/>
    <p:sldId id="309" r:id="rId12"/>
    <p:sldId id="319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5" r:id="rId36"/>
    <p:sldId id="334" r:id="rId37"/>
    <p:sldId id="336" r:id="rId38"/>
    <p:sldId id="338" r:id="rId39"/>
    <p:sldId id="339" r:id="rId40"/>
    <p:sldId id="340" r:id="rId41"/>
    <p:sldId id="337" r:id="rId42"/>
    <p:sldId id="341" r:id="rId43"/>
    <p:sldId id="348" r:id="rId44"/>
    <p:sldId id="343" r:id="rId45"/>
    <p:sldId id="346" r:id="rId46"/>
    <p:sldId id="344" r:id="rId47"/>
    <p:sldId id="345" r:id="rId48"/>
    <p:sldId id="342" r:id="rId49"/>
    <p:sldId id="280" r:id="rId50"/>
    <p:sldId id="285" r:id="rId51"/>
  </p:sldIdLst>
  <p:sldSz cx="9144000" cy="5143500" type="screen16x9"/>
  <p:notesSz cx="6858000" cy="9144000"/>
  <p:embeddedFontLst>
    <p:embeddedFont>
      <p:font typeface="Montserrat" panose="020B0604020202020204" charset="0"/>
      <p:regular r:id="rId53"/>
      <p:bold r:id="rId54"/>
      <p:italic r:id="rId55"/>
      <p:boldItalic r:id="rId56"/>
    </p:embeddedFont>
    <p:embeddedFont>
      <p:font typeface="Montserrat ExtraBold" panose="020B0604020202020204" charset="0"/>
      <p:bold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3EFC4-1E33-46FD-8D98-39F645003849}">
  <a:tblStyle styleId="{9593EFC4-1E33-46FD-8D98-39F645003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5417" autoAdjust="0"/>
  </p:normalViewPr>
  <p:slideViewPr>
    <p:cSldViewPr snapToGrid="0">
      <p:cViewPr varScale="1">
        <p:scale>
          <a:sx n="140" d="100"/>
          <a:sy n="140" d="100"/>
        </p:scale>
        <p:origin x="7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Test</a:t>
            </a:r>
            <a:r>
              <a:rPr lang="en-SG" baseline="0"/>
              <a:t> Accuracy</a:t>
            </a:r>
            <a:endParaRPr lang="en-S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Scratch Model 1</c:v>
                </c:pt>
                <c:pt idx="1">
                  <c:v>Scratch Model 2</c:v>
                </c:pt>
                <c:pt idx="2">
                  <c:v>MobileNetv2 model 1</c:v>
                </c:pt>
                <c:pt idx="3">
                  <c:v>MobileNetv2 model 2</c:v>
                </c:pt>
                <c:pt idx="4">
                  <c:v>MobileNetv2 model 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0.71599999999999997</c:v>
                </c:pt>
                <c:pt idx="1">
                  <c:v>0.72</c:v>
                </c:pt>
                <c:pt idx="2">
                  <c:v>0.81200000000000006</c:v>
                </c:pt>
                <c:pt idx="3">
                  <c:v>0.79800000000000004</c:v>
                </c:pt>
                <c:pt idx="4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1B-43D0-8561-B7AC6D074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18169472"/>
        <c:axId val="718174048"/>
      </c:barChart>
      <c:catAx>
        <c:axId val="71816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174048"/>
        <c:crosses val="autoZero"/>
        <c:auto val="1"/>
        <c:lblAlgn val="ctr"/>
        <c:lblOffset val="100"/>
        <c:noMultiLvlLbl val="0"/>
      </c:catAx>
      <c:valAx>
        <c:axId val="71817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169472"/>
        <c:crosses val="autoZero"/>
        <c:crossBetween val="between"/>
      </c:valAx>
      <c:spPr>
        <a:solidFill>
          <a:schemeClr val="bg2">
            <a:lumMod val="40000"/>
            <a:lumOff val="60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Prediction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Highest Accuracy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Ceviche</c:v>
                </c:pt>
                <c:pt idx="1">
                  <c:v>Cheese Plate</c:v>
                </c:pt>
                <c:pt idx="2">
                  <c:v>Cheesecake</c:v>
                </c:pt>
                <c:pt idx="3">
                  <c:v>Croque Madame</c:v>
                </c:pt>
                <c:pt idx="4">
                  <c:v>Escargots</c:v>
                </c:pt>
                <c:pt idx="5">
                  <c:v>French Toast</c:v>
                </c:pt>
                <c:pt idx="6">
                  <c:v>Hot and Sour Soup</c:v>
                </c:pt>
                <c:pt idx="7">
                  <c:v>Miso Soup</c:v>
                </c:pt>
                <c:pt idx="8">
                  <c:v>Paella</c:v>
                </c:pt>
                <c:pt idx="9">
                  <c:v>Risotto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0.806508</c:v>
                </c:pt>
                <c:pt idx="2">
                  <c:v>0.99999899999999997</c:v>
                </c:pt>
                <c:pt idx="3">
                  <c:v>1</c:v>
                </c:pt>
                <c:pt idx="4">
                  <c:v>0.99964500000000001</c:v>
                </c:pt>
                <c:pt idx="5">
                  <c:v>1</c:v>
                </c:pt>
                <c:pt idx="6">
                  <c:v>0.99996200000000002</c:v>
                </c:pt>
                <c:pt idx="7">
                  <c:v>1</c:v>
                </c:pt>
                <c:pt idx="8">
                  <c:v>1</c:v>
                </c:pt>
                <c:pt idx="9">
                  <c:v>0.54671400000000003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E2-4539-99E9-3D62D665CF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 Highest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Ceviche</c:v>
                </c:pt>
                <c:pt idx="1">
                  <c:v>Cheese Plate</c:v>
                </c:pt>
                <c:pt idx="2">
                  <c:v>Cheesecake</c:v>
                </c:pt>
                <c:pt idx="3">
                  <c:v>Croque Madame</c:v>
                </c:pt>
                <c:pt idx="4">
                  <c:v>Escargots</c:v>
                </c:pt>
                <c:pt idx="5">
                  <c:v>French Toast</c:v>
                </c:pt>
                <c:pt idx="6">
                  <c:v>Hot and Sour Soup</c:v>
                </c:pt>
                <c:pt idx="7">
                  <c:v>Miso Soup</c:v>
                </c:pt>
                <c:pt idx="8">
                  <c:v>Paella</c:v>
                </c:pt>
                <c:pt idx="9">
                  <c:v>Risotto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1.03527E-10</c:v>
                </c:pt>
                <c:pt idx="1">
                  <c:v>0.19326499999999999</c:v>
                </c:pt>
                <c:pt idx="2" formatCode="0.00E+00">
                  <c:v>5.2280799999999999E-8</c:v>
                </c:pt>
                <c:pt idx="3" formatCode="0.00E+00">
                  <c:v>2.260657E-7</c:v>
                </c:pt>
                <c:pt idx="4">
                  <c:v>2.03E-4</c:v>
                </c:pt>
                <c:pt idx="5" formatCode="0.00E+00">
                  <c:v>1.048779E-8</c:v>
                </c:pt>
                <c:pt idx="6">
                  <c:v>2.0000000000000002E-5</c:v>
                </c:pt>
                <c:pt idx="7" formatCode="0.00E+00">
                  <c:v>1.226511E-7</c:v>
                </c:pt>
                <c:pt idx="8" formatCode="0.00E+00">
                  <c:v>2.4472519999999999E-8</c:v>
                </c:pt>
                <c:pt idx="9">
                  <c:v>0.41059899999999999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E2-4539-99E9-3D62D665CF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54520448"/>
        <c:axId val="654525440"/>
      </c:barChart>
      <c:catAx>
        <c:axId val="654520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525440"/>
        <c:crosses val="autoZero"/>
        <c:auto val="1"/>
        <c:lblAlgn val="ctr"/>
        <c:lblOffset val="100"/>
        <c:noMultiLvlLbl val="0"/>
      </c:catAx>
      <c:valAx>
        <c:axId val="654525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52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35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77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03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8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0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199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088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826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74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37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953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987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79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87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342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85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46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28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541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51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26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5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872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32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19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381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09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184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620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2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8508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8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3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8" r:id="rId4"/>
    <p:sldLayoutId id="2147483660" r:id="rId5"/>
    <p:sldLayoutId id="2147483661" r:id="rId6"/>
    <p:sldLayoutId id="2147483664" r:id="rId7"/>
    <p:sldLayoutId id="2147483671" r:id="rId8"/>
    <p:sldLayoutId id="2147483673" r:id="rId9"/>
    <p:sldLayoutId id="2147483674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2185;p69">
            <a:extLst>
              <a:ext uri="{FF2B5EF4-FFF2-40B4-BE49-F238E27FC236}">
                <a16:creationId xmlns:a16="http://schemas.microsoft.com/office/drawing/2014/main" id="{F7D5EE17-2C3F-4573-8D62-E0D4BBD777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" y="3565902"/>
            <a:ext cx="9011881" cy="1749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782094" y="1805791"/>
            <a:ext cx="48941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" name="Google Shape;2004;p58">
            <a:extLst>
              <a:ext uri="{FF2B5EF4-FFF2-40B4-BE49-F238E27FC236}">
                <a16:creationId xmlns:a16="http://schemas.microsoft.com/office/drawing/2014/main" id="{7C0F9C8A-1731-4D04-8B3D-41C31339BEEA}"/>
              </a:ext>
            </a:extLst>
          </p:cNvPr>
          <p:cNvSpPr txBox="1">
            <a:spLocks/>
          </p:cNvSpPr>
          <p:nvPr/>
        </p:nvSpPr>
        <p:spPr>
          <a:xfrm>
            <a:off x="132119" y="1859579"/>
            <a:ext cx="6535721" cy="4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Convolutional Neutral Network  Analysis</a:t>
            </a:r>
          </a:p>
        </p:txBody>
      </p:sp>
      <p:sp>
        <p:nvSpPr>
          <p:cNvPr id="41" name="Google Shape;2005;p58">
            <a:extLst>
              <a:ext uri="{FF2B5EF4-FFF2-40B4-BE49-F238E27FC236}">
                <a16:creationId xmlns:a16="http://schemas.microsoft.com/office/drawing/2014/main" id="{090A4A39-EC51-402F-BEB2-487BD0E2BD92}"/>
              </a:ext>
            </a:extLst>
          </p:cNvPr>
          <p:cNvSpPr txBox="1">
            <a:spLocks/>
          </p:cNvSpPr>
          <p:nvPr/>
        </p:nvSpPr>
        <p:spPr>
          <a:xfrm>
            <a:off x="2700942" y="2789310"/>
            <a:ext cx="2896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000" dirty="0"/>
              <a:t>Presented by:</a:t>
            </a:r>
          </a:p>
          <a:p>
            <a:pPr marL="0" indent="0"/>
            <a:r>
              <a:rPr lang="en-US" sz="2000" dirty="0"/>
              <a:t>Nicolas Teo Zhi Yong</a:t>
            </a:r>
          </a:p>
          <a:p>
            <a:pPr marL="0" indent="0"/>
            <a:r>
              <a:rPr lang="en-US" sz="2000" dirty="0" err="1"/>
              <a:t>S10206093</a:t>
            </a:r>
            <a:endParaRPr lang="en-US" sz="2000" dirty="0"/>
          </a:p>
        </p:txBody>
      </p:sp>
      <p:sp>
        <p:nvSpPr>
          <p:cNvPr id="42" name="Google Shape;2004;p58">
            <a:extLst>
              <a:ext uri="{FF2B5EF4-FFF2-40B4-BE49-F238E27FC236}">
                <a16:creationId xmlns:a16="http://schemas.microsoft.com/office/drawing/2014/main" id="{D710D86D-D4D6-4FFF-A0B2-28963545E703}"/>
              </a:ext>
            </a:extLst>
          </p:cNvPr>
          <p:cNvSpPr txBox="1">
            <a:spLocks/>
          </p:cNvSpPr>
          <p:nvPr/>
        </p:nvSpPr>
        <p:spPr>
          <a:xfrm>
            <a:off x="215182" y="927847"/>
            <a:ext cx="6535721" cy="93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3200" dirty="0"/>
              <a:t>Deep Learning Assignment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 and Loading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338237" y="181389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Imported all libraries on first </a:t>
            </a:r>
            <a:r>
              <a:rPr lang="en-US" b="1" dirty="0" err="1"/>
              <a:t>Jupyter</a:t>
            </a:r>
            <a:r>
              <a:rPr lang="en-US" b="1" dirty="0"/>
              <a:t> Notebook Cell</a:t>
            </a:r>
            <a:endParaRPr b="1"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Used given image processing file to only use 10 food classes of 101 available</a:t>
            </a:r>
            <a:endParaRPr b="1"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Used Data Augmentation</a:t>
            </a:r>
            <a:endParaRPr b="1"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Use of Image Generators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FC3236-C95A-4E0A-BBB9-3BBC5742C31C}"/>
              </a:ext>
            </a:extLst>
          </p:cNvPr>
          <p:cNvSpPr txBox="1"/>
          <p:nvPr/>
        </p:nvSpPr>
        <p:spPr>
          <a:xfrm>
            <a:off x="5259469" y="2502920"/>
            <a:ext cx="204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Artificially Increase available data set</a:t>
            </a:r>
            <a:endParaRPr lang="en-SG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07692-CD0C-43AC-AE95-0A61C1CD3505}"/>
              </a:ext>
            </a:extLst>
          </p:cNvPr>
          <p:cNvSpPr txBox="1"/>
          <p:nvPr/>
        </p:nvSpPr>
        <p:spPr>
          <a:xfrm>
            <a:off x="5078163" y="3972861"/>
            <a:ext cx="2397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To feed images to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keras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1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Development of Model</a:t>
            </a:r>
            <a:endParaRPr sz="2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519412" y="3401933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Built-From-Scratch Models and 1 PreBuilt Model</a:t>
            </a:r>
            <a:endParaRPr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519412" y="1901375"/>
            <a:ext cx="241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3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6420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1</a:t>
            </a:r>
            <a:endParaRPr sz="2800"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209692" y="2223725"/>
            <a:ext cx="455964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/>
              <a:t>Built from scratch</a:t>
            </a:r>
          </a:p>
        </p:txBody>
      </p:sp>
      <p:cxnSp>
        <p:nvCxnSpPr>
          <p:cNvPr id="8" name="Google Shape;2071;p61">
            <a:extLst>
              <a:ext uri="{FF2B5EF4-FFF2-40B4-BE49-F238E27FC236}">
                <a16:creationId xmlns:a16="http://schemas.microsoft.com/office/drawing/2014/main" id="{D72572F9-5486-4351-83C4-0E50207988F7}"/>
              </a:ext>
            </a:extLst>
          </p:cNvPr>
          <p:cNvCxnSpPr/>
          <p:nvPr/>
        </p:nvCxnSpPr>
        <p:spPr>
          <a:xfrm>
            <a:off x="5137215" y="29216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562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Model 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580109-B8ED-4338-B720-7C1ED6EF5B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4073" y="2778946"/>
            <a:ext cx="5280190" cy="18058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304507" y="1642229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5909421" y="186252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434168" y="1729519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7857989" y="919255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4373662" y="1634171"/>
            <a:ext cx="1337170" cy="730384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874863" y="1856667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F62426-49DC-488E-931B-6ED804F2D501}"/>
              </a:ext>
            </a:extLst>
          </p:cNvPr>
          <p:cNvSpPr/>
          <p:nvPr/>
        </p:nvSpPr>
        <p:spPr>
          <a:xfrm>
            <a:off x="7403408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41965" y="2624881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4 Sets of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 and Max Pooling layers</a:t>
            </a:r>
          </a:p>
          <a:p>
            <a:pPr indent="-317500" algn="l">
              <a:spcBef>
                <a:spcPts val="1000"/>
              </a:spcBef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Flatten Layer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2 Dense Layers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 err="1">
                <a:solidFill>
                  <a:schemeClr val="bg2"/>
                </a:solidFill>
              </a:rPr>
              <a:t>RMSProp</a:t>
            </a:r>
            <a:r>
              <a:rPr lang="en-US" dirty="0">
                <a:solidFill>
                  <a:schemeClr val="bg2"/>
                </a:solidFill>
              </a:rPr>
              <a:t> optimizer</a:t>
            </a:r>
          </a:p>
        </p:txBody>
      </p:sp>
      <p:sp>
        <p:nvSpPr>
          <p:cNvPr id="49" name="Google Shape;2070;p61">
            <a:extLst>
              <a:ext uri="{FF2B5EF4-FFF2-40B4-BE49-F238E27FC236}">
                <a16:creationId xmlns:a16="http://schemas.microsoft.com/office/drawing/2014/main" id="{DF893228-B525-4320-B3A3-962F25556072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(Overfitting)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33F762-2DD8-4D88-B85D-B6C76A250EED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528745-929B-45B1-B4A1-E9FFA6F34CF2}"/>
              </a:ext>
            </a:extLst>
          </p:cNvPr>
          <p:cNvSpPr/>
          <p:nvPr/>
        </p:nvSpPr>
        <p:spPr>
          <a:xfrm>
            <a:off x="150036" y="854174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9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E9A4E94-7363-4850-A445-F4650BD842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86105" y="2806100"/>
            <a:ext cx="5327617" cy="1957867"/>
          </a:xfrm>
          <a:prstGeom prst="rect">
            <a:avLst/>
          </a:prstGeom>
        </p:spPr>
      </p:pic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7377193" y="1977900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768075" y="1791482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5725295" y="1737355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F62426-49DC-488E-931B-6ED804F2D501}"/>
              </a:ext>
            </a:extLst>
          </p:cNvPr>
          <p:cNvSpPr/>
          <p:nvPr/>
        </p:nvSpPr>
        <p:spPr>
          <a:xfrm>
            <a:off x="7403408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96900" lvl="1" indent="0" algn="l"/>
            <a:r>
              <a:rPr lang="en-US" b="1" dirty="0">
                <a:solidFill>
                  <a:schemeClr val="bg2"/>
                </a:solidFill>
              </a:rPr>
              <a:t>Changes Made:</a:t>
            </a:r>
            <a:endParaRPr lang="en-US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   To Prevent Overfitting: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2 dropout layers with dropout rate of 0.3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</a:t>
            </a:r>
            <a:r>
              <a:rPr lang="en-US" dirty="0" err="1">
                <a:solidFill>
                  <a:schemeClr val="bg2"/>
                </a:solidFill>
              </a:rPr>
              <a:t>L2</a:t>
            </a:r>
            <a:r>
              <a:rPr lang="en-US" dirty="0">
                <a:solidFill>
                  <a:schemeClr val="bg2"/>
                </a:solidFill>
              </a:rPr>
              <a:t> kernel </a:t>
            </a:r>
            <a:r>
              <a:rPr lang="en-US" dirty="0" err="1">
                <a:solidFill>
                  <a:schemeClr val="bg2"/>
                </a:solidFill>
              </a:rPr>
              <a:t>regularizer</a:t>
            </a:r>
            <a:r>
              <a:rPr lang="en-US" dirty="0">
                <a:solidFill>
                  <a:schemeClr val="bg2"/>
                </a:solidFill>
              </a:rPr>
              <a:t> 0.001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EC6A3C-1E6E-4F81-A7C5-871F8DF9B03C}"/>
              </a:ext>
            </a:extLst>
          </p:cNvPr>
          <p:cNvSpPr/>
          <p:nvPr/>
        </p:nvSpPr>
        <p:spPr>
          <a:xfrm>
            <a:off x="7835833" y="96530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9619D4-3040-4F49-AC9D-51A6B98315F7}"/>
              </a:ext>
            </a:extLst>
          </p:cNvPr>
          <p:cNvSpPr/>
          <p:nvPr/>
        </p:nvSpPr>
        <p:spPr>
          <a:xfrm>
            <a:off x="3927680" y="1724421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4D9C8F-6966-4AC3-BB38-436F54C0099E}"/>
              </a:ext>
            </a:extLst>
          </p:cNvPr>
          <p:cNvSpPr/>
          <p:nvPr/>
        </p:nvSpPr>
        <p:spPr>
          <a:xfrm>
            <a:off x="5308213" y="1928016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3DB60D-17E6-4C74-9123-26E2EF60E7A3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AB74C38-CCE2-4FCF-AEAA-AB82CAAD9F3B}"/>
              </a:ext>
            </a:extLst>
          </p:cNvPr>
          <p:cNvSpPr/>
          <p:nvPr/>
        </p:nvSpPr>
        <p:spPr>
          <a:xfrm>
            <a:off x="150036" y="854174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2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7377193" y="1977900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768075" y="1791482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0.0005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5725295" y="1737355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FF62426-49DC-488E-931B-6ED804F2D501}"/>
              </a:ext>
            </a:extLst>
          </p:cNvPr>
          <p:cNvSpPr/>
          <p:nvPr/>
        </p:nvSpPr>
        <p:spPr>
          <a:xfrm>
            <a:off x="7403408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       To minimize fluctuations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Learning Rate decreased from 0.0001 to 0.00005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EC6A3C-1E6E-4F81-A7C5-871F8DF9B03C}"/>
              </a:ext>
            </a:extLst>
          </p:cNvPr>
          <p:cNvSpPr/>
          <p:nvPr/>
        </p:nvSpPr>
        <p:spPr>
          <a:xfrm>
            <a:off x="7835833" y="96530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9619D4-3040-4F49-AC9D-51A6B98315F7}"/>
              </a:ext>
            </a:extLst>
          </p:cNvPr>
          <p:cNvSpPr/>
          <p:nvPr/>
        </p:nvSpPr>
        <p:spPr>
          <a:xfrm>
            <a:off x="3927680" y="1724421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4D9C8F-6966-4AC3-BB38-436F54C0099E}"/>
              </a:ext>
            </a:extLst>
          </p:cNvPr>
          <p:cNvSpPr/>
          <p:nvPr/>
        </p:nvSpPr>
        <p:spPr>
          <a:xfrm>
            <a:off x="5308213" y="1928016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62B68C-6F42-4E35-A971-6311B08E58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76999" y="2963834"/>
            <a:ext cx="4992100" cy="18207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F42088-C201-4F15-8D49-3F2C7DCF9E6B}"/>
              </a:ext>
            </a:extLst>
          </p:cNvPr>
          <p:cNvSpPr/>
          <p:nvPr/>
        </p:nvSpPr>
        <p:spPr>
          <a:xfrm>
            <a:off x="150036" y="854174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40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7377193" y="1977900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768075" y="1791482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0.0005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5725295" y="1737355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      To increase validation accuracy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Batch size decreased from 20 to 10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One dropout layer removed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9619D4-3040-4F49-AC9D-51A6B98315F7}"/>
              </a:ext>
            </a:extLst>
          </p:cNvPr>
          <p:cNvSpPr/>
          <p:nvPr/>
        </p:nvSpPr>
        <p:spPr>
          <a:xfrm>
            <a:off x="3927680" y="1724421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4D9C8F-6966-4AC3-BB38-436F54C0099E}"/>
              </a:ext>
            </a:extLst>
          </p:cNvPr>
          <p:cNvSpPr/>
          <p:nvPr/>
        </p:nvSpPr>
        <p:spPr>
          <a:xfrm>
            <a:off x="5308213" y="1928016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</a:t>
            </a:r>
            <a:endParaRPr lang="en-SG" dirty="0">
              <a:solidFill>
                <a:schemeClr val="tx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DF2451-6ED7-4ED9-8810-EAA7BA9038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6037" y="3071773"/>
            <a:ext cx="5086580" cy="1710367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10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3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5745632" y="188277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230856" y="1686201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0.0005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4093734" y="1642229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As previous graph is of good fit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One dropout layer removed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5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10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4F9A34-A3B4-4B0C-A24E-E2CABD57E1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6037" y="3139781"/>
            <a:ext cx="5115947" cy="17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7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5745632" y="188277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230856" y="1686201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0.0005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4093734" y="1642229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As previous graph had fluctuations, 	to reduce fluctuations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Batch sized increased from 10 to 20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6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AFECC3-17CF-4BD4-9856-9AEBE819CC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2485" y="2935927"/>
            <a:ext cx="5321147" cy="17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5745632" y="188277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230856" y="1686201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0.003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4093734" y="1642229"/>
            <a:ext cx="1495508" cy="82102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activation.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0.001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As previous graph has an 	increasing trend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Increased learning rate to 0.003 from 0.0005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7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64FFCB-25E7-4A2C-80C4-2AC3080E7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98427" y="3018261"/>
            <a:ext cx="5266343" cy="17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3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88691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704783" y="314819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Loading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771783" y="280898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Models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88688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704783" y="177311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708540" y="175966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123591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539683" y="25485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43440" y="253512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042;p59">
            <a:extLst>
              <a:ext uri="{FF2B5EF4-FFF2-40B4-BE49-F238E27FC236}">
                <a16:creationId xmlns:a16="http://schemas.microsoft.com/office/drawing/2014/main" id="{C459C706-4BB1-4A15-B0AD-9911D463341B}"/>
              </a:ext>
            </a:extLst>
          </p:cNvPr>
          <p:cNvSpPr txBox="1">
            <a:spLocks/>
          </p:cNvSpPr>
          <p:nvPr/>
        </p:nvSpPr>
        <p:spPr>
          <a:xfrm>
            <a:off x="2906547" y="349919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SG" sz="3600" b="1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17" name="Google Shape;181;p40">
            <a:extLst>
              <a:ext uri="{FF2B5EF4-FFF2-40B4-BE49-F238E27FC236}">
                <a16:creationId xmlns:a16="http://schemas.microsoft.com/office/drawing/2014/main" id="{D0F20140-A97D-45F6-8D85-E9C9D8DE6D97}"/>
              </a:ext>
            </a:extLst>
          </p:cNvPr>
          <p:cNvSpPr txBox="1">
            <a:spLocks/>
          </p:cNvSpPr>
          <p:nvPr/>
        </p:nvSpPr>
        <p:spPr>
          <a:xfrm>
            <a:off x="7061398" y="286284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Application of Models</a:t>
            </a:r>
          </a:p>
        </p:txBody>
      </p:sp>
      <p:sp>
        <p:nvSpPr>
          <p:cNvPr id="19" name="Google Shape;186;p40">
            <a:extLst>
              <a:ext uri="{FF2B5EF4-FFF2-40B4-BE49-F238E27FC236}">
                <a16:creationId xmlns:a16="http://schemas.microsoft.com/office/drawing/2014/main" id="{2BC4B2DD-F557-4548-9B31-0AF9A570EFF3}"/>
              </a:ext>
            </a:extLst>
          </p:cNvPr>
          <p:cNvSpPr txBox="1">
            <a:spLocks/>
          </p:cNvSpPr>
          <p:nvPr/>
        </p:nvSpPr>
        <p:spPr>
          <a:xfrm>
            <a:off x="6986909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20" name="Google Shape;189;p40">
            <a:extLst>
              <a:ext uri="{FF2B5EF4-FFF2-40B4-BE49-F238E27FC236}">
                <a16:creationId xmlns:a16="http://schemas.microsoft.com/office/drawing/2014/main" id="{09B65A23-433A-4E84-9CC1-8011B7E6C28D}"/>
              </a:ext>
            </a:extLst>
          </p:cNvPr>
          <p:cNvCxnSpPr/>
          <p:nvPr/>
        </p:nvCxnSpPr>
        <p:spPr>
          <a:xfrm>
            <a:off x="7821809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356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/>
              <a:t>Model 1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746899" y="862780"/>
            <a:ext cx="2731598" cy="704180"/>
            <a:chOff x="1762803" y="1967536"/>
            <a:chExt cx="5716692" cy="1467563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762803" y="1967536"/>
              <a:ext cx="2333926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BA05C-FCF7-49FB-B5CF-04AEAD68DFDE}"/>
                </a:ext>
              </a:extLst>
            </p:cNvPr>
            <p:cNvSpPr/>
            <p:nvPr/>
          </p:nvSpPr>
          <p:spPr>
            <a:xfrm>
              <a:off x="4763921" y="1967536"/>
              <a:ext cx="2151048" cy="1467563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10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10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(3,3)</a:t>
              </a:r>
              <a:endParaRPr lang="en-SG" sz="10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746899" y="176735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2116608" y="164841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C4BD02-A962-42FD-BC5C-DB1E2B5C898C}"/>
              </a:ext>
            </a:extLst>
          </p:cNvPr>
          <p:cNvSpPr/>
          <p:nvPr/>
        </p:nvSpPr>
        <p:spPr>
          <a:xfrm>
            <a:off x="5745632" y="188277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230856" y="1686201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0.0002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71939" y="1642229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4093734" y="1738995"/>
            <a:ext cx="1319247" cy="724261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611545" y="187208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023BF5-654B-4ECD-94D2-09BA4F177254}"/>
              </a:ext>
            </a:extLst>
          </p:cNvPr>
          <p:cNvSpPr/>
          <p:nvPr/>
        </p:nvSpPr>
        <p:spPr>
          <a:xfrm>
            <a:off x="4598696" y="851615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9AB057-5871-4EC3-AE69-E73FDFFEB22F}"/>
              </a:ext>
            </a:extLst>
          </p:cNvPr>
          <p:cNvSpPr/>
          <p:nvPr/>
        </p:nvSpPr>
        <p:spPr>
          <a:xfrm>
            <a:off x="6185069" y="883903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8" name="Google Shape;1994;p57">
            <a:extLst>
              <a:ext uri="{FF2B5EF4-FFF2-40B4-BE49-F238E27FC236}">
                <a16:creationId xmlns:a16="http://schemas.microsoft.com/office/drawing/2014/main" id="{BDAC751F-02B9-4BF1-9004-E68EDB362D94}"/>
              </a:ext>
            </a:extLst>
          </p:cNvPr>
          <p:cNvSpPr txBox="1">
            <a:spLocks/>
          </p:cNvSpPr>
          <p:nvPr/>
        </p:nvSpPr>
        <p:spPr>
          <a:xfrm>
            <a:off x="-76868" y="2622814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As previous graph has an increasing  	                trend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 err="1">
                <a:solidFill>
                  <a:schemeClr val="bg2"/>
                </a:solidFill>
              </a:rPr>
              <a:t>L2</a:t>
            </a:r>
            <a:r>
              <a:rPr lang="en-US" dirty="0">
                <a:solidFill>
                  <a:schemeClr val="bg2"/>
                </a:solidFill>
              </a:rPr>
              <a:t> kernel </a:t>
            </a:r>
            <a:r>
              <a:rPr lang="en-US" dirty="0" err="1">
                <a:solidFill>
                  <a:schemeClr val="bg2"/>
                </a:solidFill>
              </a:rPr>
              <a:t>regularizer</a:t>
            </a:r>
            <a:r>
              <a:rPr lang="en-US" dirty="0">
                <a:solidFill>
                  <a:schemeClr val="bg2"/>
                </a:solidFill>
              </a:rPr>
              <a:t> removed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Learning Rate decreased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Dropout layer of dropout rate 0.3 added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8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E67013-3552-4E64-974C-F761A1A934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6037" y="3023970"/>
            <a:ext cx="5117753" cy="17747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50ECD0-2CD8-4FA3-89F1-5F147A5F8F0F}"/>
              </a:ext>
            </a:extLst>
          </p:cNvPr>
          <p:cNvSpPr/>
          <p:nvPr/>
        </p:nvSpPr>
        <p:spPr>
          <a:xfrm>
            <a:off x="7771442" y="917075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7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2</a:t>
            </a:r>
            <a:endParaRPr sz="2800"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209692" y="2223725"/>
            <a:ext cx="455964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/>
              <a:t>Built from scratch</a:t>
            </a:r>
          </a:p>
        </p:txBody>
      </p:sp>
      <p:cxnSp>
        <p:nvCxnSpPr>
          <p:cNvPr id="8" name="Google Shape;2071;p61">
            <a:extLst>
              <a:ext uri="{FF2B5EF4-FFF2-40B4-BE49-F238E27FC236}">
                <a16:creationId xmlns:a16="http://schemas.microsoft.com/office/drawing/2014/main" id="{D72572F9-5486-4351-83C4-0E50207988F7}"/>
              </a:ext>
            </a:extLst>
          </p:cNvPr>
          <p:cNvCxnSpPr/>
          <p:nvPr/>
        </p:nvCxnSpPr>
        <p:spPr>
          <a:xfrm>
            <a:off x="5137215" y="29216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380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Model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606318" y="834497"/>
            <a:ext cx="2872179" cy="767924"/>
            <a:chOff x="1468595" y="1908592"/>
            <a:chExt cx="6010900" cy="160041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468595" y="1908592"/>
              <a:ext cx="2545198" cy="1600410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9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328472" y="188277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7760036" y="848044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2630803" y="1702839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6136168" y="902686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711565" y="1645764"/>
            <a:ext cx="1319247" cy="724261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2214402" y="1876494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Google Shape;1994;p57">
            <a:extLst>
              <a:ext uri="{FF2B5EF4-FFF2-40B4-BE49-F238E27FC236}">
                <a16:creationId xmlns:a16="http://schemas.microsoft.com/office/drawing/2014/main" id="{FEFC57B1-D681-426E-9EA2-9F11707BCBC0}"/>
              </a:ext>
            </a:extLst>
          </p:cNvPr>
          <p:cNvSpPr txBox="1">
            <a:spLocks/>
          </p:cNvSpPr>
          <p:nvPr/>
        </p:nvSpPr>
        <p:spPr>
          <a:xfrm>
            <a:off x="114364" y="282374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3 Sets of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 and Max Pooling layers</a:t>
            </a:r>
          </a:p>
          <a:p>
            <a:pPr indent="-317500" algn="l">
              <a:spcBef>
                <a:spcPts val="1000"/>
              </a:spcBef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Flatten Layer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2 Dense Layers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 err="1">
                <a:solidFill>
                  <a:schemeClr val="bg2"/>
                </a:solidFill>
              </a:rPr>
              <a:t>RMSProp</a:t>
            </a:r>
            <a:r>
              <a:rPr lang="en-US" dirty="0">
                <a:solidFill>
                  <a:schemeClr val="bg2"/>
                </a:solidFill>
              </a:rPr>
              <a:t> optimizer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F0DA5D-9301-41DD-9A38-2AB821DD7C67}"/>
              </a:ext>
            </a:extLst>
          </p:cNvPr>
          <p:cNvSpPr/>
          <p:nvPr/>
        </p:nvSpPr>
        <p:spPr>
          <a:xfrm>
            <a:off x="3126116" y="821891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24ADD3-2A1F-4922-98B9-77483B6AED97}"/>
              </a:ext>
            </a:extLst>
          </p:cNvPr>
          <p:cNvSpPr/>
          <p:nvPr/>
        </p:nvSpPr>
        <p:spPr>
          <a:xfrm>
            <a:off x="4635500" y="796657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AE0872-4157-4615-AC38-0FA48A76B8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9047" y="2719603"/>
            <a:ext cx="4879226" cy="16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Model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606318" y="834497"/>
            <a:ext cx="2872179" cy="767924"/>
            <a:chOff x="1468595" y="1908592"/>
            <a:chExt cx="6010900" cy="160041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468595" y="1908592"/>
              <a:ext cx="2545198" cy="1600410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9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22903" y="1986137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24176" y="1758448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4034334" y="1772322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7763280" y="925154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2137919" y="1727710"/>
            <a:ext cx="1319247" cy="724261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1796320" y="1978121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402015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F0DA5D-9301-41DD-9A38-2AB821DD7C67}"/>
              </a:ext>
            </a:extLst>
          </p:cNvPr>
          <p:cNvSpPr/>
          <p:nvPr/>
        </p:nvSpPr>
        <p:spPr>
          <a:xfrm>
            <a:off x="3126116" y="821891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24ADD3-2A1F-4922-98B9-77483B6AED97}"/>
              </a:ext>
            </a:extLst>
          </p:cNvPr>
          <p:cNvSpPr/>
          <p:nvPr/>
        </p:nvSpPr>
        <p:spPr>
          <a:xfrm>
            <a:off x="4635500" y="796657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47A38A8-F12A-42AB-9A6B-091A8BD21A06}"/>
              </a:ext>
            </a:extLst>
          </p:cNvPr>
          <p:cNvSpPr/>
          <p:nvPr/>
        </p:nvSpPr>
        <p:spPr>
          <a:xfrm>
            <a:off x="6193737" y="811529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F8DAFD-9B35-4965-880F-90A298D68DBD}"/>
              </a:ext>
            </a:extLst>
          </p:cNvPr>
          <p:cNvSpPr/>
          <p:nvPr/>
        </p:nvSpPr>
        <p:spPr>
          <a:xfrm>
            <a:off x="3628504" y="1978121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2A7692-992C-4946-822B-B85232A34B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14568" y="2913471"/>
            <a:ext cx="5129432" cy="1746371"/>
          </a:xfrm>
          <a:prstGeom prst="rect">
            <a:avLst/>
          </a:prstGeom>
        </p:spPr>
      </p:pic>
      <p:sp>
        <p:nvSpPr>
          <p:cNvPr id="28" name="Google Shape;1994;p57">
            <a:extLst>
              <a:ext uri="{FF2B5EF4-FFF2-40B4-BE49-F238E27FC236}">
                <a16:creationId xmlns:a16="http://schemas.microsoft.com/office/drawing/2014/main" id="{F6CD695E-A898-4ED1-90E7-2CA2A09A7F01}"/>
              </a:ext>
            </a:extLst>
          </p:cNvPr>
          <p:cNvSpPr txBox="1">
            <a:spLocks/>
          </p:cNvSpPr>
          <p:nvPr/>
        </p:nvSpPr>
        <p:spPr>
          <a:xfrm>
            <a:off x="-2883" y="2742880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To increase network size due to     	     increasing trend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another set of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 and </a:t>
            </a:r>
            <a:r>
              <a:rPr lang="en-US" dirty="0" err="1">
                <a:solidFill>
                  <a:schemeClr val="bg2"/>
                </a:solidFill>
              </a:rPr>
              <a:t>Maxpooling</a:t>
            </a:r>
            <a:r>
              <a:rPr lang="en-US" dirty="0">
                <a:solidFill>
                  <a:schemeClr val="bg2"/>
                </a:solidFill>
              </a:rPr>
              <a:t> layer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19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Model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606318" y="834497"/>
            <a:ext cx="2872179" cy="767924"/>
            <a:chOff x="1468595" y="1908592"/>
            <a:chExt cx="6010900" cy="160041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468595" y="1908592"/>
              <a:ext cx="2545198" cy="1600410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9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606318" y="194763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1907591" y="1719943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5517749" y="173381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6431592" y="913047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3621334" y="1635057"/>
            <a:ext cx="1417878" cy="778409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9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0.0001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279735" y="193961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5980026" y="1043196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F0DA5D-9301-41DD-9A38-2AB821DD7C67}"/>
              </a:ext>
            </a:extLst>
          </p:cNvPr>
          <p:cNvSpPr/>
          <p:nvPr/>
        </p:nvSpPr>
        <p:spPr>
          <a:xfrm>
            <a:off x="3126116" y="821891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24ADD3-2A1F-4922-98B9-77483B6AED97}"/>
              </a:ext>
            </a:extLst>
          </p:cNvPr>
          <p:cNvSpPr/>
          <p:nvPr/>
        </p:nvSpPr>
        <p:spPr>
          <a:xfrm>
            <a:off x="4635500" y="796657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F8DAFD-9B35-4965-880F-90A298D68DBD}"/>
              </a:ext>
            </a:extLst>
          </p:cNvPr>
          <p:cNvSpPr/>
          <p:nvPr/>
        </p:nvSpPr>
        <p:spPr>
          <a:xfrm>
            <a:off x="5111919" y="193961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Google Shape;1994;p57">
            <a:extLst>
              <a:ext uri="{FF2B5EF4-FFF2-40B4-BE49-F238E27FC236}">
                <a16:creationId xmlns:a16="http://schemas.microsoft.com/office/drawing/2014/main" id="{F6CD695E-A898-4ED1-90E7-2CA2A09A7F01}"/>
              </a:ext>
            </a:extLst>
          </p:cNvPr>
          <p:cNvSpPr txBox="1">
            <a:spLocks/>
          </p:cNvSpPr>
          <p:nvPr/>
        </p:nvSpPr>
        <p:spPr>
          <a:xfrm>
            <a:off x="-2883" y="2742880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Removed extra set of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conv2d</a:t>
            </a:r>
            <a:r>
              <a:rPr lang="en-US" dirty="0">
                <a:solidFill>
                  <a:schemeClr val="bg2"/>
                </a:solidFill>
              </a:rPr>
              <a:t> and </a:t>
            </a:r>
            <a:r>
              <a:rPr lang="en-US" dirty="0" err="1">
                <a:solidFill>
                  <a:schemeClr val="bg2"/>
                </a:solidFill>
              </a:rPr>
              <a:t>maxpooling</a:t>
            </a:r>
            <a:r>
              <a:rPr lang="en-US" dirty="0">
                <a:solidFill>
                  <a:schemeClr val="bg2"/>
                </a:solidFill>
              </a:rPr>
              <a:t> layer</a:t>
            </a:r>
          </a:p>
          <a:p>
            <a:pPr marL="139700" indent="0" algn="l"/>
            <a:endParaRPr lang="en-US" dirty="0">
              <a:solidFill>
                <a:schemeClr val="bg2"/>
              </a:solidFill>
            </a:endParaRP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kernel </a:t>
            </a:r>
            <a:r>
              <a:rPr lang="en-US" dirty="0" err="1">
                <a:solidFill>
                  <a:schemeClr val="bg2"/>
                </a:solidFill>
              </a:rPr>
              <a:t>regularizer</a:t>
            </a:r>
            <a:r>
              <a:rPr lang="en-US" dirty="0">
                <a:solidFill>
                  <a:schemeClr val="bg2"/>
                </a:solidFill>
              </a:rPr>
              <a:t> of 0.0001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E990EA-4FB1-43BB-8963-668A6658D2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1088" y="2889680"/>
            <a:ext cx="5181008" cy="17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2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From Scratch 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865333" y="393952"/>
            <a:ext cx="161216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/>
              <a:t>Model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1606318" y="834497"/>
            <a:ext cx="2872179" cy="767924"/>
            <a:chOff x="1468595" y="1908592"/>
            <a:chExt cx="6010900" cy="1600410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AD9669-ED74-4CBC-AA99-CA4DBBB5AFB2}"/>
                </a:ext>
              </a:extLst>
            </p:cNvPr>
            <p:cNvSpPr/>
            <p:nvPr/>
          </p:nvSpPr>
          <p:spPr>
            <a:xfrm>
              <a:off x="1468595" y="1908592"/>
              <a:ext cx="2545198" cy="1600410"/>
            </a:xfrm>
            <a:custGeom>
              <a:avLst/>
              <a:gdLst>
                <a:gd name="connsiteX0" fmla="*/ 0 w 2069797"/>
                <a:gd name="connsiteY0" fmla="*/ 124188 h 1241878"/>
                <a:gd name="connsiteX1" fmla="*/ 124188 w 2069797"/>
                <a:gd name="connsiteY1" fmla="*/ 0 h 1241878"/>
                <a:gd name="connsiteX2" fmla="*/ 1945609 w 2069797"/>
                <a:gd name="connsiteY2" fmla="*/ 0 h 1241878"/>
                <a:gd name="connsiteX3" fmla="*/ 2069797 w 2069797"/>
                <a:gd name="connsiteY3" fmla="*/ 124188 h 1241878"/>
                <a:gd name="connsiteX4" fmla="*/ 2069797 w 2069797"/>
                <a:gd name="connsiteY4" fmla="*/ 1117690 h 1241878"/>
                <a:gd name="connsiteX5" fmla="*/ 1945609 w 2069797"/>
                <a:gd name="connsiteY5" fmla="*/ 1241878 h 1241878"/>
                <a:gd name="connsiteX6" fmla="*/ 124188 w 2069797"/>
                <a:gd name="connsiteY6" fmla="*/ 1241878 h 1241878"/>
                <a:gd name="connsiteX7" fmla="*/ 0 w 2069797"/>
                <a:gd name="connsiteY7" fmla="*/ 1117690 h 1241878"/>
                <a:gd name="connsiteX8" fmla="*/ 0 w 2069797"/>
                <a:gd name="connsiteY8" fmla="*/ 124188 h 12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9797" h="1241878">
                  <a:moveTo>
                    <a:pt x="0" y="124188"/>
                  </a:moveTo>
                  <a:cubicBezTo>
                    <a:pt x="0" y="55601"/>
                    <a:pt x="55601" y="0"/>
                    <a:pt x="124188" y="0"/>
                  </a:cubicBezTo>
                  <a:lnTo>
                    <a:pt x="1945609" y="0"/>
                  </a:lnTo>
                  <a:cubicBezTo>
                    <a:pt x="2014196" y="0"/>
                    <a:pt x="2069797" y="55601"/>
                    <a:pt x="2069797" y="124188"/>
                  </a:cubicBezTo>
                  <a:lnTo>
                    <a:pt x="2069797" y="1117690"/>
                  </a:lnTo>
                  <a:cubicBezTo>
                    <a:pt x="2069797" y="1186277"/>
                    <a:pt x="2014196" y="1241878"/>
                    <a:pt x="1945609" y="1241878"/>
                  </a:cubicBezTo>
                  <a:lnTo>
                    <a:pt x="124188" y="1241878"/>
                  </a:lnTo>
                  <a:cubicBezTo>
                    <a:pt x="55601" y="1241878"/>
                    <a:pt x="0" y="1186277"/>
                    <a:pt x="0" y="1117690"/>
                  </a:cubicBezTo>
                  <a:lnTo>
                    <a:pt x="0" y="12418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113" tIns="242113" rIns="242113" bIns="242113" numCol="1" spcCol="1270" anchor="ctr" anchorCtr="0">
              <a:noAutofit/>
            </a:bodyPr>
            <a:lstStyle/>
            <a:p>
              <a:pPr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32 filters, </a:t>
              </a: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Conv2d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 64 filters, </a:t>
              </a:r>
              <a:b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</a:br>
              <a:r>
                <a:rPr lang="en-US" sz="900" dirty="0" err="1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Maxpooling</a:t>
              </a:r>
              <a:r>
                <a:rPr lang="en-US" sz="9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(2,2)</a:t>
              </a:r>
              <a:endParaRPr lang="en-SG" sz="9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379CE9-B4A5-4299-9F81-C30C7631F9DE}"/>
              </a:ext>
            </a:extLst>
          </p:cNvPr>
          <p:cNvSpPr/>
          <p:nvPr/>
        </p:nvSpPr>
        <p:spPr>
          <a:xfrm>
            <a:off x="1606318" y="1947632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1907591" y="1719943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5517749" y="173381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0.00005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6431592" y="913047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3621334" y="1635057"/>
            <a:ext cx="1417878" cy="778409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9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kernel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0.0001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3E8D4DC-0147-462B-8C6E-889A1A028F50}"/>
              </a:ext>
            </a:extLst>
          </p:cNvPr>
          <p:cNvSpPr/>
          <p:nvPr/>
        </p:nvSpPr>
        <p:spPr>
          <a:xfrm>
            <a:off x="3279735" y="193961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5980026" y="1043196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F0DA5D-9301-41DD-9A38-2AB821DD7C67}"/>
              </a:ext>
            </a:extLst>
          </p:cNvPr>
          <p:cNvSpPr/>
          <p:nvPr/>
        </p:nvSpPr>
        <p:spPr>
          <a:xfrm>
            <a:off x="3126116" y="821891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24ADD3-2A1F-4922-98B9-77483B6AED97}"/>
              </a:ext>
            </a:extLst>
          </p:cNvPr>
          <p:cNvSpPr/>
          <p:nvPr/>
        </p:nvSpPr>
        <p:spPr>
          <a:xfrm>
            <a:off x="4635500" y="796657"/>
            <a:ext cx="1106091" cy="768923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Conv2d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128 filters,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Maxpooling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(3,3)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F8DAFD-9B35-4965-880F-90A298D68DBD}"/>
              </a:ext>
            </a:extLst>
          </p:cNvPr>
          <p:cNvSpPr/>
          <p:nvPr/>
        </p:nvSpPr>
        <p:spPr>
          <a:xfrm>
            <a:off x="5111919" y="1939616"/>
            <a:ext cx="234492" cy="242466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8" name="Google Shape;1994;p57">
            <a:extLst>
              <a:ext uri="{FF2B5EF4-FFF2-40B4-BE49-F238E27FC236}">
                <a16:creationId xmlns:a16="http://schemas.microsoft.com/office/drawing/2014/main" id="{F6CD695E-A898-4ED1-90E7-2CA2A09A7F01}"/>
              </a:ext>
            </a:extLst>
          </p:cNvPr>
          <p:cNvSpPr txBox="1">
            <a:spLocks/>
          </p:cNvSpPr>
          <p:nvPr/>
        </p:nvSpPr>
        <p:spPr>
          <a:xfrm>
            <a:off x="-8858" y="2742880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Lowered learning rate from 0.0001 to 0.00005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8446F3-B49C-42A4-89C3-7E1A47CA1A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07205" y="2904504"/>
            <a:ext cx="5296138" cy="17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MobileNetV2</a:t>
            </a:r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209692" y="2223725"/>
            <a:ext cx="455964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/>
              <a:t>Prebuilt Model</a:t>
            </a:r>
          </a:p>
        </p:txBody>
      </p:sp>
      <p:cxnSp>
        <p:nvCxnSpPr>
          <p:cNvPr id="8" name="Google Shape;2071;p61">
            <a:extLst>
              <a:ext uri="{FF2B5EF4-FFF2-40B4-BE49-F238E27FC236}">
                <a16:creationId xmlns:a16="http://schemas.microsoft.com/office/drawing/2014/main" id="{D72572F9-5486-4351-83C4-0E50207988F7}"/>
              </a:ext>
            </a:extLst>
          </p:cNvPr>
          <p:cNvCxnSpPr/>
          <p:nvPr/>
        </p:nvCxnSpPr>
        <p:spPr>
          <a:xfrm>
            <a:off x="5137215" y="292166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562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57932" y="414022"/>
            <a:ext cx="239009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MobileNetV2 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23;p45">
            <a:extLst>
              <a:ext uri="{FF2B5EF4-FFF2-40B4-BE49-F238E27FC236}">
                <a16:creationId xmlns:a16="http://schemas.microsoft.com/office/drawing/2014/main" id="{956B5FAB-E37F-4A84-8DB6-70FE08CDB826}"/>
              </a:ext>
            </a:extLst>
          </p:cNvPr>
          <p:cNvSpPr txBox="1">
            <a:spLocks noGrp="1"/>
          </p:cNvSpPr>
          <p:nvPr/>
        </p:nvSpPr>
        <p:spPr>
          <a:xfrm>
            <a:off x="2794189" y="1535124"/>
            <a:ext cx="2390100" cy="36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layer model</a:t>
            </a:r>
            <a:endParaRPr dirty="0"/>
          </a:p>
        </p:txBody>
      </p:sp>
      <p:sp>
        <p:nvSpPr>
          <p:cNvPr id="39" name="Google Shape;224;p45">
            <a:extLst>
              <a:ext uri="{FF2B5EF4-FFF2-40B4-BE49-F238E27FC236}">
                <a16:creationId xmlns:a16="http://schemas.microsoft.com/office/drawing/2014/main" id="{2581A158-F543-4082-BFB4-4203002C75CF}"/>
              </a:ext>
            </a:extLst>
          </p:cNvPr>
          <p:cNvSpPr txBox="1">
            <a:spLocks noGrp="1"/>
          </p:cNvSpPr>
          <p:nvPr/>
        </p:nvSpPr>
        <p:spPr>
          <a:xfrm>
            <a:off x="2794189" y="2040321"/>
            <a:ext cx="2308438" cy="231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 blocks,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layer </a:t>
            </a:r>
            <a:r>
              <a:rPr lang="en-US" dirty="0" err="1"/>
              <a:t>1x1</a:t>
            </a:r>
            <a:r>
              <a:rPr lang="en-US" dirty="0"/>
              <a:t> convolution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layer depth wise convolution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 layer </a:t>
            </a:r>
            <a:r>
              <a:rPr lang="en-US" dirty="0" err="1"/>
              <a:t>1x1</a:t>
            </a:r>
            <a:r>
              <a:rPr lang="en-US" dirty="0"/>
              <a:t> convolution without any non-linearity </a:t>
            </a:r>
          </a:p>
        </p:txBody>
      </p:sp>
      <p:sp>
        <p:nvSpPr>
          <p:cNvPr id="40" name="Google Shape;225;p45">
            <a:extLst>
              <a:ext uri="{FF2B5EF4-FFF2-40B4-BE49-F238E27FC236}">
                <a16:creationId xmlns:a16="http://schemas.microsoft.com/office/drawing/2014/main" id="{CB3C4723-6365-4CA5-A5BD-2507211E1D91}"/>
              </a:ext>
            </a:extLst>
          </p:cNvPr>
          <p:cNvSpPr txBox="1">
            <a:spLocks noGrp="1"/>
          </p:cNvSpPr>
          <p:nvPr/>
        </p:nvSpPr>
        <p:spPr>
          <a:xfrm>
            <a:off x="5741805" y="1535124"/>
            <a:ext cx="2390100" cy="36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types of blocks</a:t>
            </a:r>
            <a:endParaRPr dirty="0"/>
          </a:p>
        </p:txBody>
      </p:sp>
      <p:cxnSp>
        <p:nvCxnSpPr>
          <p:cNvPr id="42" name="Google Shape;227;p45">
            <a:extLst>
              <a:ext uri="{FF2B5EF4-FFF2-40B4-BE49-F238E27FC236}">
                <a16:creationId xmlns:a16="http://schemas.microsoft.com/office/drawing/2014/main" id="{D6C1715E-9796-49D6-AEEF-1F06BD311AC1}"/>
              </a:ext>
            </a:extLst>
          </p:cNvPr>
          <p:cNvCxnSpPr/>
          <p:nvPr/>
        </p:nvCxnSpPr>
        <p:spPr>
          <a:xfrm>
            <a:off x="3853339" y="197634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3" name="Google Shape;228;p45">
            <a:extLst>
              <a:ext uri="{FF2B5EF4-FFF2-40B4-BE49-F238E27FC236}">
                <a16:creationId xmlns:a16="http://schemas.microsoft.com/office/drawing/2014/main" id="{F0F83229-FC97-4F2C-9863-2EA703C10B4A}"/>
              </a:ext>
            </a:extLst>
          </p:cNvPr>
          <p:cNvCxnSpPr/>
          <p:nvPr/>
        </p:nvCxnSpPr>
        <p:spPr>
          <a:xfrm>
            <a:off x="6758779" y="191229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CA0BBA6-0E37-4469-875F-1D4CEDCA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3292" y="2091409"/>
            <a:ext cx="2922143" cy="2648406"/>
          </a:xfrm>
          <a:prstGeom prst="rect">
            <a:avLst/>
          </a:prstGeom>
        </p:spPr>
      </p:pic>
      <p:sp>
        <p:nvSpPr>
          <p:cNvPr id="13" name="Google Shape;223;p45">
            <a:extLst>
              <a:ext uri="{FF2B5EF4-FFF2-40B4-BE49-F238E27FC236}">
                <a16:creationId xmlns:a16="http://schemas.microsoft.com/office/drawing/2014/main" id="{02D17FEE-6B1F-4931-832D-C70962FFCA11}"/>
              </a:ext>
            </a:extLst>
          </p:cNvPr>
          <p:cNvSpPr txBox="1">
            <a:spLocks noGrp="1"/>
          </p:cNvSpPr>
          <p:nvPr/>
        </p:nvSpPr>
        <p:spPr>
          <a:xfrm>
            <a:off x="401222" y="1714826"/>
            <a:ext cx="2390100" cy="36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Lightweight model</a:t>
            </a:r>
            <a:endParaRPr dirty="0"/>
          </a:p>
        </p:txBody>
      </p:sp>
      <p:cxnSp>
        <p:nvCxnSpPr>
          <p:cNvPr id="14" name="Google Shape;227;p45">
            <a:extLst>
              <a:ext uri="{FF2B5EF4-FFF2-40B4-BE49-F238E27FC236}">
                <a16:creationId xmlns:a16="http://schemas.microsoft.com/office/drawing/2014/main" id="{F6B01AB0-6A4C-4C44-99FF-E77F971EC645}"/>
              </a:ext>
            </a:extLst>
          </p:cNvPr>
          <p:cNvCxnSpPr/>
          <p:nvPr/>
        </p:nvCxnSpPr>
        <p:spPr>
          <a:xfrm>
            <a:off x="1389354" y="212874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224;p45">
            <a:extLst>
              <a:ext uri="{FF2B5EF4-FFF2-40B4-BE49-F238E27FC236}">
                <a16:creationId xmlns:a16="http://schemas.microsoft.com/office/drawing/2014/main" id="{EE4D8CD1-2B0F-48F7-AEFD-6A134E04A9FC}"/>
              </a:ext>
            </a:extLst>
          </p:cNvPr>
          <p:cNvSpPr txBox="1">
            <a:spLocks noGrp="1"/>
          </p:cNvSpPr>
          <p:nvPr/>
        </p:nvSpPr>
        <p:spPr>
          <a:xfrm>
            <a:off x="401222" y="2173969"/>
            <a:ext cx="2308438" cy="36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MB in size </a:t>
            </a:r>
          </a:p>
        </p:txBody>
      </p:sp>
    </p:spTree>
    <p:extLst>
      <p:ext uri="{BB962C8B-B14F-4D97-AF65-F5344CB8AC3E}">
        <p14:creationId xmlns:p14="http://schemas.microsoft.com/office/powerpoint/2010/main" val="1662907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512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820626" y="9077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6138042" y="900439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Google Shape;1994;p57">
            <a:extLst>
              <a:ext uri="{FF2B5EF4-FFF2-40B4-BE49-F238E27FC236}">
                <a16:creationId xmlns:a16="http://schemas.microsoft.com/office/drawing/2014/main" id="{FEFC57B1-D681-426E-9EA2-9F11707BCBC0}"/>
              </a:ext>
            </a:extLst>
          </p:cNvPr>
          <p:cNvSpPr txBox="1">
            <a:spLocks/>
          </p:cNvSpPr>
          <p:nvPr/>
        </p:nvSpPr>
        <p:spPr>
          <a:xfrm>
            <a:off x="114364" y="282374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 err="1">
                <a:solidFill>
                  <a:schemeClr val="bg2"/>
                </a:solidFill>
              </a:rPr>
              <a:t>MobileNetV2</a:t>
            </a:r>
            <a:r>
              <a:rPr lang="en-US" dirty="0">
                <a:solidFill>
                  <a:schemeClr val="bg2"/>
                </a:solidFill>
              </a:rPr>
              <a:t> with </a:t>
            </a:r>
            <a:r>
              <a:rPr lang="en-US" dirty="0" err="1">
                <a:solidFill>
                  <a:schemeClr val="bg2"/>
                </a:solidFill>
              </a:rPr>
              <a:t>imagenet</a:t>
            </a:r>
            <a:r>
              <a:rPr lang="en-US" dirty="0">
                <a:solidFill>
                  <a:schemeClr val="bg2"/>
                </a:solidFill>
              </a:rPr>
              <a:t> weights</a:t>
            </a:r>
          </a:p>
          <a:p>
            <a:pPr indent="-317500" algn="l">
              <a:spcBef>
                <a:spcPts val="1000"/>
              </a:spcBef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Flatten Layer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2 Dense Layers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r>
              <a:rPr lang="en-US" dirty="0" err="1">
                <a:solidFill>
                  <a:schemeClr val="bg2"/>
                </a:solidFill>
              </a:rPr>
              <a:t>RMSProp</a:t>
            </a:r>
            <a:r>
              <a:rPr lang="en-US" dirty="0">
                <a:solidFill>
                  <a:schemeClr val="bg2"/>
                </a:solidFill>
              </a:rPr>
              <a:t> optimizer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(No fine tuning)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8948F2-352E-47EE-81A8-140F306E63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24784" y="2911154"/>
            <a:ext cx="4740960" cy="17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5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820626" y="9077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6138042" y="900439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(Overfitting)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(No fine tuning)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D7B078-F929-41AF-BFA8-701306D473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3365" y="2815241"/>
            <a:ext cx="5180898" cy="1723139"/>
          </a:xfrm>
          <a:prstGeom prst="rect">
            <a:avLst/>
          </a:prstGeom>
        </p:spPr>
      </p:pic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-2883" y="2742880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Dense layer neurons decreased from 512 to 256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Overview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519412" y="3401933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problem, objective and approach</a:t>
            </a:r>
            <a:endParaRPr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519412" y="1901375"/>
            <a:ext cx="241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3200" dirty="0"/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820626" y="9077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6138042" y="900439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(Fine Tuning)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263205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Unlocked Block 16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6C8976-5B94-473D-8090-F0F10BCAA1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5602" y="2370898"/>
            <a:ext cx="4816654" cy="1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2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7820626" y="9077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6138042" y="900439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(Fine Tuning)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263205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Unlocked Block 15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B09F1F-EED4-45ED-B451-5FC13DC478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65024" y="2466230"/>
            <a:ext cx="5551606" cy="18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2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551947" y="1629005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7760035" y="882230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(Fine Tuning)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5485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5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dropout layer of dropout rate 0.3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F0BF8D-1327-47D8-BCC6-2A727762FE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1753" y="2901957"/>
            <a:ext cx="5482510" cy="184471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7" y="962998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224818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9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65369" y="1625036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7850218" y="883096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2522701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(Fine Tuning)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0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6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14,15,16)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Unlocked Block 14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7" y="962998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224818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25AFCC-1360-4DC7-A282-EF6EF4B5B1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28297" y="2671084"/>
            <a:ext cx="5194890" cy="16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05996" y="16156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7852919" y="949787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4385194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 using Batch Normalization)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0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7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14,15,16)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Batch Normalization added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6" y="962997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Normalization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224818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525845-5529-4A2D-94B8-A10D87F950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7548" y="2611864"/>
            <a:ext cx="5731510" cy="18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3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478218" y="909072"/>
            <a:ext cx="1337422" cy="719884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1897882" y="16156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32204" y="1644461"/>
            <a:ext cx="1484840" cy="815171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0.003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4385194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 using Batch Normalization)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0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8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14,15,16)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Dropout layer of dropout rate 0.35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2 </a:t>
            </a:r>
            <a:r>
              <a:rPr lang="en-US" dirty="0" err="1">
                <a:solidFill>
                  <a:schemeClr val="bg2"/>
                </a:solidFill>
              </a:rPr>
              <a:t>l2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regularizer</a:t>
            </a:r>
            <a:r>
              <a:rPr lang="en-US" dirty="0">
                <a:solidFill>
                  <a:schemeClr val="bg2"/>
                </a:solidFill>
              </a:rPr>
              <a:t> of 0.003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Decreased learning rate to 0.0001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6" y="962997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0.35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1562202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B9489A-F31A-4D5F-BC9F-08767F326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04971" y="2640852"/>
            <a:ext cx="5180898" cy="182014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2933F0-E0DD-4609-B9DD-AA928A3C3FEA}"/>
              </a:ext>
            </a:extLst>
          </p:cNvPr>
          <p:cNvSpPr/>
          <p:nvPr/>
        </p:nvSpPr>
        <p:spPr>
          <a:xfrm>
            <a:off x="7852021" y="962996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Normalization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12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525406" y="913827"/>
            <a:ext cx="1247240" cy="671342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 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605996" y="16156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7852919" y="949787"/>
            <a:ext cx="1247241" cy="68473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4385194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 using Layer Normalization)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860060" y="0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9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14,15,16)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Layer Normalization added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6" y="962997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Layer Normalization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224818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525845-5529-4A2D-94B8-A10D87F950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7548" y="2611864"/>
            <a:ext cx="5731510" cy="18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3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0" y="0"/>
            <a:ext cx="36791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    Prebuilt Model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70;p61">
            <a:extLst>
              <a:ext uri="{FF2B5EF4-FFF2-40B4-BE49-F238E27FC236}">
                <a16:creationId xmlns:a16="http://schemas.microsoft.com/office/drawing/2014/main" id="{9B1BA640-7C4A-4841-9506-C7350397888E}"/>
              </a:ext>
            </a:extLst>
          </p:cNvPr>
          <p:cNvSpPr txBox="1">
            <a:spLocks/>
          </p:cNvSpPr>
          <p:nvPr/>
        </p:nvSpPr>
        <p:spPr>
          <a:xfrm>
            <a:off x="34940" y="380780"/>
            <a:ext cx="241243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dirty="0" err="1"/>
              <a:t>MobileNetV2</a:t>
            </a:r>
            <a:endParaRPr lang="en-SG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1E32D-A2DD-4EF3-8DA3-76C95ACC884E}"/>
              </a:ext>
            </a:extLst>
          </p:cNvPr>
          <p:cNvGrpSpPr/>
          <p:nvPr/>
        </p:nvGrpSpPr>
        <p:grpSpPr>
          <a:xfrm>
            <a:off x="2840942" y="1145865"/>
            <a:ext cx="1594281" cy="246301"/>
            <a:chOff x="4142982" y="2557506"/>
            <a:chExt cx="3336513" cy="513309"/>
          </a:xfrm>
          <a:solidFill>
            <a:schemeClr val="accent6">
              <a:lumMod val="90000"/>
              <a:lumOff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F33499-3D33-4A53-9EB8-D5096359717A}"/>
                </a:ext>
              </a:extLst>
            </p:cNvPr>
            <p:cNvSpPr/>
            <p:nvPr/>
          </p:nvSpPr>
          <p:spPr>
            <a:xfrm>
              <a:off x="4142982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8D740-337A-4474-BEDB-959029A17FE7}"/>
                </a:ext>
              </a:extLst>
            </p:cNvPr>
            <p:cNvSpPr/>
            <p:nvPr/>
          </p:nvSpPr>
          <p:spPr>
            <a:xfrm>
              <a:off x="7040698" y="2557506"/>
              <a:ext cx="438797" cy="513309"/>
            </a:xfrm>
            <a:custGeom>
              <a:avLst/>
              <a:gdLst>
                <a:gd name="connsiteX0" fmla="*/ 0 w 438797"/>
                <a:gd name="connsiteY0" fmla="*/ 102662 h 513309"/>
                <a:gd name="connsiteX1" fmla="*/ 219399 w 438797"/>
                <a:gd name="connsiteY1" fmla="*/ 102662 h 513309"/>
                <a:gd name="connsiteX2" fmla="*/ 219399 w 438797"/>
                <a:gd name="connsiteY2" fmla="*/ 0 h 513309"/>
                <a:gd name="connsiteX3" fmla="*/ 438797 w 438797"/>
                <a:gd name="connsiteY3" fmla="*/ 256655 h 513309"/>
                <a:gd name="connsiteX4" fmla="*/ 219399 w 438797"/>
                <a:gd name="connsiteY4" fmla="*/ 513309 h 513309"/>
                <a:gd name="connsiteX5" fmla="*/ 219399 w 438797"/>
                <a:gd name="connsiteY5" fmla="*/ 410647 h 513309"/>
                <a:gd name="connsiteX6" fmla="*/ 0 w 438797"/>
                <a:gd name="connsiteY6" fmla="*/ 410647 h 513309"/>
                <a:gd name="connsiteX7" fmla="*/ 0 w 438797"/>
                <a:gd name="connsiteY7" fmla="*/ 102662 h 51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97" h="513309">
                  <a:moveTo>
                    <a:pt x="0" y="102662"/>
                  </a:moveTo>
                  <a:lnTo>
                    <a:pt x="219399" y="102662"/>
                  </a:lnTo>
                  <a:lnTo>
                    <a:pt x="219399" y="0"/>
                  </a:lnTo>
                  <a:lnTo>
                    <a:pt x="438797" y="256655"/>
                  </a:lnTo>
                  <a:lnTo>
                    <a:pt x="219399" y="513309"/>
                  </a:lnTo>
                  <a:lnTo>
                    <a:pt x="219399" y="410647"/>
                  </a:lnTo>
                  <a:lnTo>
                    <a:pt x="0" y="410647"/>
                  </a:lnTo>
                  <a:lnTo>
                    <a:pt x="0" y="1026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2662" rIns="131639" bIns="10266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SG" sz="2200" kern="1200" dirty="0">
                <a:solidFill>
                  <a:schemeClr val="tx1">
                    <a:lumMod val="10000"/>
                    <a:lumOff val="90000"/>
                  </a:schemeClr>
                </a:solidFill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1676-DD36-4565-8544-036FC3F8100E}"/>
              </a:ext>
            </a:extLst>
          </p:cNvPr>
          <p:cNvSpPr/>
          <p:nvPr/>
        </p:nvSpPr>
        <p:spPr>
          <a:xfrm>
            <a:off x="4478218" y="909072"/>
            <a:ext cx="1337422" cy="719884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256 neurons,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relu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0.01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F17140-4028-4882-9422-3695A1C123F8}"/>
              </a:ext>
            </a:extLst>
          </p:cNvPr>
          <p:cNvSpPr/>
          <p:nvPr/>
        </p:nvSpPr>
        <p:spPr>
          <a:xfrm>
            <a:off x="1897882" y="1615667"/>
            <a:ext cx="1196004" cy="635036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RMSprop optimizers, 0.001 learning rate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1D43641-731D-4201-A9CC-AD915168E7B7}"/>
              </a:ext>
            </a:extLst>
          </p:cNvPr>
          <p:cNvSpPr/>
          <p:nvPr/>
        </p:nvSpPr>
        <p:spPr>
          <a:xfrm>
            <a:off x="3093886" y="956193"/>
            <a:ext cx="1106090" cy="58661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Flatten layer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615FFC-8091-4AFB-BFD2-17F5E25BDC7F}"/>
              </a:ext>
            </a:extLst>
          </p:cNvPr>
          <p:cNvSpPr/>
          <p:nvPr/>
        </p:nvSpPr>
        <p:spPr>
          <a:xfrm>
            <a:off x="32204" y="1644461"/>
            <a:ext cx="1484840" cy="815171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Dense layer 10 neurons, </a:t>
            </a:r>
            <a:r>
              <a:rPr lang="en-US" sz="1000" kern="12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softmax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activation,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l2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regularizer</a:t>
            </a: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0.01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1B8EAB-6CC9-4C3D-BC94-87670A8B2351}"/>
              </a:ext>
            </a:extLst>
          </p:cNvPr>
          <p:cNvSpPr/>
          <p:nvPr/>
        </p:nvSpPr>
        <p:spPr>
          <a:xfrm>
            <a:off x="5862829" y="1145862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3" name="Google Shape;2070;p61">
            <a:extLst>
              <a:ext uri="{FF2B5EF4-FFF2-40B4-BE49-F238E27FC236}">
                <a16:creationId xmlns:a16="http://schemas.microsoft.com/office/drawing/2014/main" id="{C87E3BBC-3D5E-4ADA-B069-0C9275D0EB80}"/>
              </a:ext>
            </a:extLst>
          </p:cNvPr>
          <p:cNvSpPr txBox="1">
            <a:spLocks/>
          </p:cNvSpPr>
          <p:nvPr/>
        </p:nvSpPr>
        <p:spPr>
          <a:xfrm>
            <a:off x="2195816" y="483658"/>
            <a:ext cx="4385194" cy="31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200" dirty="0"/>
              <a:t>(Prevent Overfitting using Layer Normalization)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8C1A5-A32A-458A-A0EF-ED6610734EB7}"/>
              </a:ext>
            </a:extLst>
          </p:cNvPr>
          <p:cNvSpPr txBox="1"/>
          <p:nvPr/>
        </p:nvSpPr>
        <p:spPr>
          <a:xfrm>
            <a:off x="8773292" y="24520"/>
            <a:ext cx="428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1D5F8FD-601B-4D65-BD7D-E6CDD1BE0618}"/>
              </a:ext>
            </a:extLst>
          </p:cNvPr>
          <p:cNvSpPr/>
          <p:nvPr/>
        </p:nvSpPr>
        <p:spPr>
          <a:xfrm>
            <a:off x="7550366" y="1133151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7385E1-4F9B-4CEE-8A07-02B8DDEB96EC}"/>
              </a:ext>
            </a:extLst>
          </p:cNvPr>
          <p:cNvSpPr/>
          <p:nvPr/>
        </p:nvSpPr>
        <p:spPr>
          <a:xfrm>
            <a:off x="136724" y="825022"/>
            <a:ext cx="1067274" cy="741938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Batch size 20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E116AD-4501-4EF7-9E75-9E585640E0DA}"/>
              </a:ext>
            </a:extLst>
          </p:cNvPr>
          <p:cNvSpPr/>
          <p:nvPr/>
        </p:nvSpPr>
        <p:spPr>
          <a:xfrm>
            <a:off x="1485626" y="941400"/>
            <a:ext cx="1307952" cy="562000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MobileNetV2</a:t>
            </a: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(Unlocked Block 14,15,16)</a:t>
            </a:r>
            <a:endParaRPr lang="en-SG" sz="9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1" name="Google Shape;1994;p57">
            <a:extLst>
              <a:ext uri="{FF2B5EF4-FFF2-40B4-BE49-F238E27FC236}">
                <a16:creationId xmlns:a16="http://schemas.microsoft.com/office/drawing/2014/main" id="{3AF60784-E622-46A0-99F1-5FA1535EF1A2}"/>
              </a:ext>
            </a:extLst>
          </p:cNvPr>
          <p:cNvSpPr txBox="1">
            <a:spLocks/>
          </p:cNvSpPr>
          <p:nvPr/>
        </p:nvSpPr>
        <p:spPr>
          <a:xfrm>
            <a:off x="34940" y="2640852"/>
            <a:ext cx="3832897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en-US" sz="2000" b="1" dirty="0">
                <a:solidFill>
                  <a:schemeClr val="bg2"/>
                </a:solidFill>
              </a:rPr>
              <a:t>	Changes Made:</a:t>
            </a:r>
            <a:endParaRPr lang="en-US" sz="2000" dirty="0">
              <a:solidFill>
                <a:schemeClr val="bg2"/>
              </a:solidFill>
            </a:endParaRPr>
          </a:p>
          <a:p>
            <a:pPr marL="139700" indent="0" algn="l"/>
            <a:r>
              <a:rPr lang="en-US" dirty="0">
                <a:solidFill>
                  <a:schemeClr val="bg2"/>
                </a:solidFill>
              </a:rPr>
              <a:t>         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Dropout layer of dropout rate 0.30</a:t>
            </a:r>
          </a:p>
          <a:p>
            <a:pPr indent="-317500" algn="l">
              <a:buFont typeface="Montserrat"/>
              <a:buChar char="●"/>
            </a:pPr>
            <a:r>
              <a:rPr lang="en-US" dirty="0">
                <a:solidFill>
                  <a:schemeClr val="bg2"/>
                </a:solidFill>
              </a:rPr>
              <a:t>Added 2 </a:t>
            </a:r>
            <a:r>
              <a:rPr lang="en-US" dirty="0" err="1">
                <a:solidFill>
                  <a:schemeClr val="bg2"/>
                </a:solidFill>
              </a:rPr>
              <a:t>l2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regularizer</a:t>
            </a:r>
            <a:r>
              <a:rPr lang="en-US" dirty="0">
                <a:solidFill>
                  <a:schemeClr val="bg2"/>
                </a:solidFill>
              </a:rPr>
              <a:t> of 0.01</a:t>
            </a: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SG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l">
              <a:spcBef>
                <a:spcPts val="1000"/>
              </a:spcBef>
              <a:spcAft>
                <a:spcPts val="1000"/>
              </a:spcAft>
              <a:buFont typeface="Montserrat"/>
              <a:buChar char="●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8185A7-5E32-46D3-AFEA-23BC8679EEAE}"/>
              </a:ext>
            </a:extLst>
          </p:cNvPr>
          <p:cNvSpPr/>
          <p:nvPr/>
        </p:nvSpPr>
        <p:spPr>
          <a:xfrm>
            <a:off x="6258386" y="962997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Dropout layer, 0.30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AEA1F47-1A04-4B2C-A5D3-5A2D5D83A042}"/>
              </a:ext>
            </a:extLst>
          </p:cNvPr>
          <p:cNvSpPr/>
          <p:nvPr/>
        </p:nvSpPr>
        <p:spPr>
          <a:xfrm>
            <a:off x="1562202" y="1770205"/>
            <a:ext cx="209670" cy="246304"/>
          </a:xfrm>
          <a:custGeom>
            <a:avLst/>
            <a:gdLst>
              <a:gd name="connsiteX0" fmla="*/ 0 w 438797"/>
              <a:gd name="connsiteY0" fmla="*/ 102662 h 513309"/>
              <a:gd name="connsiteX1" fmla="*/ 219399 w 438797"/>
              <a:gd name="connsiteY1" fmla="*/ 102662 h 513309"/>
              <a:gd name="connsiteX2" fmla="*/ 219399 w 438797"/>
              <a:gd name="connsiteY2" fmla="*/ 0 h 513309"/>
              <a:gd name="connsiteX3" fmla="*/ 438797 w 438797"/>
              <a:gd name="connsiteY3" fmla="*/ 256655 h 513309"/>
              <a:gd name="connsiteX4" fmla="*/ 219399 w 438797"/>
              <a:gd name="connsiteY4" fmla="*/ 513309 h 513309"/>
              <a:gd name="connsiteX5" fmla="*/ 219399 w 438797"/>
              <a:gd name="connsiteY5" fmla="*/ 410647 h 513309"/>
              <a:gd name="connsiteX6" fmla="*/ 0 w 438797"/>
              <a:gd name="connsiteY6" fmla="*/ 410647 h 513309"/>
              <a:gd name="connsiteX7" fmla="*/ 0 w 438797"/>
              <a:gd name="connsiteY7" fmla="*/ 102662 h 51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797" h="513309">
                <a:moveTo>
                  <a:pt x="0" y="102662"/>
                </a:moveTo>
                <a:lnTo>
                  <a:pt x="219399" y="102662"/>
                </a:lnTo>
                <a:lnTo>
                  <a:pt x="219399" y="0"/>
                </a:lnTo>
                <a:lnTo>
                  <a:pt x="438797" y="256655"/>
                </a:lnTo>
                <a:lnTo>
                  <a:pt x="219399" y="513309"/>
                </a:lnTo>
                <a:lnTo>
                  <a:pt x="219399" y="410647"/>
                </a:lnTo>
                <a:lnTo>
                  <a:pt x="0" y="410647"/>
                </a:lnTo>
                <a:lnTo>
                  <a:pt x="0" y="1026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2662" rIns="131639" bIns="10266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SG" sz="22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B9489A-F31A-4D5F-BC9F-08767F326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04971" y="2640852"/>
            <a:ext cx="5180898" cy="182014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2933F0-E0DD-4609-B9DD-AA928A3C3FEA}"/>
              </a:ext>
            </a:extLst>
          </p:cNvPr>
          <p:cNvSpPr/>
          <p:nvPr/>
        </p:nvSpPr>
        <p:spPr>
          <a:xfrm>
            <a:off x="7852021" y="962996"/>
            <a:ext cx="1291979" cy="685195"/>
          </a:xfrm>
          <a:custGeom>
            <a:avLst/>
            <a:gdLst>
              <a:gd name="connsiteX0" fmla="*/ 0 w 2069797"/>
              <a:gd name="connsiteY0" fmla="*/ 124188 h 1241878"/>
              <a:gd name="connsiteX1" fmla="*/ 124188 w 2069797"/>
              <a:gd name="connsiteY1" fmla="*/ 0 h 1241878"/>
              <a:gd name="connsiteX2" fmla="*/ 1945609 w 2069797"/>
              <a:gd name="connsiteY2" fmla="*/ 0 h 1241878"/>
              <a:gd name="connsiteX3" fmla="*/ 2069797 w 2069797"/>
              <a:gd name="connsiteY3" fmla="*/ 124188 h 1241878"/>
              <a:gd name="connsiteX4" fmla="*/ 2069797 w 2069797"/>
              <a:gd name="connsiteY4" fmla="*/ 1117690 h 1241878"/>
              <a:gd name="connsiteX5" fmla="*/ 1945609 w 2069797"/>
              <a:gd name="connsiteY5" fmla="*/ 1241878 h 1241878"/>
              <a:gd name="connsiteX6" fmla="*/ 124188 w 2069797"/>
              <a:gd name="connsiteY6" fmla="*/ 1241878 h 1241878"/>
              <a:gd name="connsiteX7" fmla="*/ 0 w 2069797"/>
              <a:gd name="connsiteY7" fmla="*/ 1117690 h 1241878"/>
              <a:gd name="connsiteX8" fmla="*/ 0 w 2069797"/>
              <a:gd name="connsiteY8" fmla="*/ 124188 h 12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9797" h="1241878">
                <a:moveTo>
                  <a:pt x="0" y="124188"/>
                </a:moveTo>
                <a:cubicBezTo>
                  <a:pt x="0" y="55601"/>
                  <a:pt x="55601" y="0"/>
                  <a:pt x="124188" y="0"/>
                </a:cubicBezTo>
                <a:lnTo>
                  <a:pt x="1945609" y="0"/>
                </a:lnTo>
                <a:cubicBezTo>
                  <a:pt x="2014196" y="0"/>
                  <a:pt x="2069797" y="55601"/>
                  <a:pt x="2069797" y="124188"/>
                </a:cubicBezTo>
                <a:lnTo>
                  <a:pt x="2069797" y="1117690"/>
                </a:lnTo>
                <a:cubicBezTo>
                  <a:pt x="2069797" y="1186277"/>
                  <a:pt x="2014196" y="1241878"/>
                  <a:pt x="1945609" y="1241878"/>
                </a:cubicBezTo>
                <a:lnTo>
                  <a:pt x="124188" y="1241878"/>
                </a:lnTo>
                <a:cubicBezTo>
                  <a:pt x="55601" y="1241878"/>
                  <a:pt x="0" y="1186277"/>
                  <a:pt x="0" y="1117690"/>
                </a:cubicBezTo>
                <a:lnTo>
                  <a:pt x="0" y="124188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113" tIns="242113" rIns="242113" bIns="242113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Layer Normalization</a:t>
            </a:r>
            <a:endParaRPr lang="en-SG" sz="1000" kern="1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7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Application of Models</a:t>
            </a:r>
            <a:endParaRPr sz="2800"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519412" y="1901375"/>
            <a:ext cx="241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3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7260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25D50-D010-45A5-9BE5-86175E185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290" y="2332923"/>
            <a:ext cx="3907891" cy="1489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6A93C-9A54-470D-A344-D537B85858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4315" y="2104864"/>
            <a:ext cx="4111462" cy="1945497"/>
          </a:xfrm>
          <a:prstGeom prst="rect">
            <a:avLst/>
          </a:prstGeom>
        </p:spPr>
      </p:pic>
      <p:sp>
        <p:nvSpPr>
          <p:cNvPr id="9" name="Google Shape;2070;p61">
            <a:extLst>
              <a:ext uri="{FF2B5EF4-FFF2-40B4-BE49-F238E27FC236}">
                <a16:creationId xmlns:a16="http://schemas.microsoft.com/office/drawing/2014/main" id="{05516767-A708-42DA-AAF3-EDE7FDC84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0" name="Google Shape;2071;p61">
            <a:extLst>
              <a:ext uri="{FF2B5EF4-FFF2-40B4-BE49-F238E27FC236}">
                <a16:creationId xmlns:a16="http://schemas.microsoft.com/office/drawing/2014/main" id="{347BDB53-8FE0-4888-BD63-0364C286F112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070;p61">
            <a:extLst>
              <a:ext uri="{FF2B5EF4-FFF2-40B4-BE49-F238E27FC236}">
                <a16:creationId xmlns:a16="http://schemas.microsoft.com/office/drawing/2014/main" id="{865AE4EB-6A39-4173-B9CC-64089AD78D97}"/>
              </a:ext>
            </a:extLst>
          </p:cNvPr>
          <p:cNvSpPr txBox="1">
            <a:spLocks/>
          </p:cNvSpPr>
          <p:nvPr/>
        </p:nvSpPr>
        <p:spPr>
          <a:xfrm>
            <a:off x="335290" y="388477"/>
            <a:ext cx="3062006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Finding the Best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82FFD-24B4-4EFA-996B-41BCD03D10F5}"/>
              </a:ext>
            </a:extLst>
          </p:cNvPr>
          <p:cNvSpPr txBox="1"/>
          <p:nvPr/>
        </p:nvSpPr>
        <p:spPr>
          <a:xfrm>
            <a:off x="340452" y="1057026"/>
            <a:ext cx="253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5 Models: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2 Scratch models 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3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MobileNetV2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models</a:t>
            </a:r>
            <a:endParaRPr lang="en-SG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2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1525262" y="388024"/>
            <a:ext cx="179797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1040618" y="274585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10,000 Images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915142" y="3430751"/>
            <a:ext cx="233786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7500 Training images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2000 Validation images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500 Testing images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5067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solution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5067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Mutliclass</a:t>
            </a:r>
            <a:r>
              <a:rPr lang="en-US" dirty="0"/>
              <a:t> single-label classification problem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3781325" y="267923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Food classes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3787960" y="3304014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Ceviche, Cheese Plate, CheeseCake, Croque Madame, Escargots, French Toast, Hot and Soup Soup, Miso Soup, Paella, Risotto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1938218" y="3366774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74043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4678928" y="3300161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4472528" y="1798413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1740503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6" name="Google Shape;246;p46"/>
          <p:cNvSpPr/>
          <p:nvPr/>
        </p:nvSpPr>
        <p:spPr>
          <a:xfrm>
            <a:off x="71979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2" name="Google Shape;252;p46"/>
          <p:cNvGrpSpPr/>
          <p:nvPr/>
        </p:nvGrpSpPr>
        <p:grpSpPr>
          <a:xfrm>
            <a:off x="4602892" y="1949341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0466;p79">
            <a:extLst>
              <a:ext uri="{FF2B5EF4-FFF2-40B4-BE49-F238E27FC236}">
                <a16:creationId xmlns:a16="http://schemas.microsoft.com/office/drawing/2014/main" id="{58A6F4A5-2EA3-4BCD-A40D-9F60F850077E}"/>
              </a:ext>
            </a:extLst>
          </p:cNvPr>
          <p:cNvGrpSpPr/>
          <p:nvPr/>
        </p:nvGrpSpPr>
        <p:grpSpPr>
          <a:xfrm>
            <a:off x="1907737" y="2112417"/>
            <a:ext cx="332761" cy="234066"/>
            <a:chOff x="7989683" y="2350207"/>
            <a:chExt cx="332761" cy="234066"/>
          </a:xfrm>
          <a:solidFill>
            <a:schemeClr val="tx1"/>
          </a:solidFill>
        </p:grpSpPr>
        <p:sp>
          <p:nvSpPr>
            <p:cNvPr id="27" name="Google Shape;10467;p79">
              <a:extLst>
                <a:ext uri="{FF2B5EF4-FFF2-40B4-BE49-F238E27FC236}">
                  <a16:creationId xmlns:a16="http://schemas.microsoft.com/office/drawing/2014/main" id="{64BD3EDF-F89C-40BA-B2FB-88418D451FB7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  <p:sp>
          <p:nvSpPr>
            <p:cNvPr id="28" name="Google Shape;10468;p79">
              <a:extLst>
                <a:ext uri="{FF2B5EF4-FFF2-40B4-BE49-F238E27FC236}">
                  <a16:creationId xmlns:a16="http://schemas.microsoft.com/office/drawing/2014/main" id="{F65A5965-A019-4AA2-AF0C-5DB5F608D997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  <p:sp>
          <p:nvSpPr>
            <p:cNvPr id="29" name="Google Shape;10469;p79">
              <a:extLst>
                <a:ext uri="{FF2B5EF4-FFF2-40B4-BE49-F238E27FC236}">
                  <a16:creationId xmlns:a16="http://schemas.microsoft.com/office/drawing/2014/main" id="{AE05AD8D-00C4-40FF-B37E-145A0C2CED41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  <p:sp>
          <p:nvSpPr>
            <p:cNvPr id="30" name="Google Shape;10470;p79">
              <a:extLst>
                <a:ext uri="{FF2B5EF4-FFF2-40B4-BE49-F238E27FC236}">
                  <a16:creationId xmlns:a16="http://schemas.microsoft.com/office/drawing/2014/main" id="{1EA13985-D9D8-4B77-A973-904EE713C587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  <p:sp>
          <p:nvSpPr>
            <p:cNvPr id="31" name="Google Shape;10471;p79">
              <a:extLst>
                <a:ext uri="{FF2B5EF4-FFF2-40B4-BE49-F238E27FC236}">
                  <a16:creationId xmlns:a16="http://schemas.microsoft.com/office/drawing/2014/main" id="{B6F05143-C59F-4928-BFE9-679FF06FB3A3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  <p:sp>
          <p:nvSpPr>
            <p:cNvPr id="32" name="Google Shape;10472;p79">
              <a:extLst>
                <a:ext uri="{FF2B5EF4-FFF2-40B4-BE49-F238E27FC236}">
                  <a16:creationId xmlns:a16="http://schemas.microsoft.com/office/drawing/2014/main" id="{B7A75885-F8A1-4A28-9ED7-8BDA74A3A188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oogle Shape;10518;p79">
            <a:extLst>
              <a:ext uri="{FF2B5EF4-FFF2-40B4-BE49-F238E27FC236}">
                <a16:creationId xmlns:a16="http://schemas.microsoft.com/office/drawing/2014/main" id="{42C335CE-5648-44AB-AA4F-56A28262396A}"/>
              </a:ext>
            </a:extLst>
          </p:cNvPr>
          <p:cNvGrpSpPr/>
          <p:nvPr/>
        </p:nvGrpSpPr>
        <p:grpSpPr>
          <a:xfrm>
            <a:off x="7371793" y="2083431"/>
            <a:ext cx="380393" cy="363118"/>
            <a:chOff x="4126815" y="2760704"/>
            <a:chExt cx="380393" cy="363118"/>
          </a:xfrm>
          <a:solidFill>
            <a:schemeClr val="tx1"/>
          </a:solidFill>
        </p:grpSpPr>
        <p:sp>
          <p:nvSpPr>
            <p:cNvPr id="34" name="Google Shape;10519;p79">
              <a:extLst>
                <a:ext uri="{FF2B5EF4-FFF2-40B4-BE49-F238E27FC236}">
                  <a16:creationId xmlns:a16="http://schemas.microsoft.com/office/drawing/2014/main" id="{017888A7-8A62-4978-916C-11FD2B10EDFE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20;p79">
              <a:extLst>
                <a:ext uri="{FF2B5EF4-FFF2-40B4-BE49-F238E27FC236}">
                  <a16:creationId xmlns:a16="http://schemas.microsoft.com/office/drawing/2014/main" id="{C002B0B5-EA67-476B-A38D-BB7B28A07F56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521;p79">
              <a:extLst>
                <a:ext uri="{FF2B5EF4-FFF2-40B4-BE49-F238E27FC236}">
                  <a16:creationId xmlns:a16="http://schemas.microsoft.com/office/drawing/2014/main" id="{39B812AF-6284-4088-A7AD-CE57F521EA33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522;p79">
              <a:extLst>
                <a:ext uri="{FF2B5EF4-FFF2-40B4-BE49-F238E27FC236}">
                  <a16:creationId xmlns:a16="http://schemas.microsoft.com/office/drawing/2014/main" id="{F96E6A39-F458-4302-B1BF-B637FA7817BC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5960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1FBA65-FE33-4674-8E5A-8493A333F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68919" y="592086"/>
            <a:ext cx="5007987" cy="110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04A0A-7873-4E52-90C7-E9EC9C1D40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4108" y="1959336"/>
            <a:ext cx="5537607" cy="1104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7493-71E2-4F6B-8F87-D1AA40494B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44149" y="3446728"/>
            <a:ext cx="5457524" cy="1104686"/>
          </a:xfrm>
          <a:prstGeom prst="rect">
            <a:avLst/>
          </a:prstGeom>
        </p:spPr>
      </p:pic>
      <p:sp>
        <p:nvSpPr>
          <p:cNvPr id="9" name="Google Shape;2070;p61">
            <a:extLst>
              <a:ext uri="{FF2B5EF4-FFF2-40B4-BE49-F238E27FC236}">
                <a16:creationId xmlns:a16="http://schemas.microsoft.com/office/drawing/2014/main" id="{05516767-A708-42DA-AAF3-EDE7FDC844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0" name="Google Shape;2071;p61">
            <a:extLst>
              <a:ext uri="{FF2B5EF4-FFF2-40B4-BE49-F238E27FC236}">
                <a16:creationId xmlns:a16="http://schemas.microsoft.com/office/drawing/2014/main" id="{347BDB53-8FE0-4888-BD63-0364C286F112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070;p61">
            <a:extLst>
              <a:ext uri="{FF2B5EF4-FFF2-40B4-BE49-F238E27FC236}">
                <a16:creationId xmlns:a16="http://schemas.microsoft.com/office/drawing/2014/main" id="{865AE4EB-6A39-4173-B9CC-64089AD78D97}"/>
              </a:ext>
            </a:extLst>
          </p:cNvPr>
          <p:cNvSpPr txBox="1">
            <a:spLocks/>
          </p:cNvSpPr>
          <p:nvPr/>
        </p:nvSpPr>
        <p:spPr>
          <a:xfrm>
            <a:off x="335290" y="388477"/>
            <a:ext cx="3062006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Finding the Best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5666A-0835-46D6-8BC1-368EDDC4872E}"/>
              </a:ext>
            </a:extLst>
          </p:cNvPr>
          <p:cNvSpPr txBox="1"/>
          <p:nvPr/>
        </p:nvSpPr>
        <p:spPr>
          <a:xfrm>
            <a:off x="335290" y="1680890"/>
            <a:ext cx="2309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MobileNetV2</a:t>
            </a:r>
            <a:r>
              <a:rPr lang="en-US" dirty="0">
                <a:solidFill>
                  <a:schemeClr val="tx2"/>
                </a:solidFill>
              </a:rPr>
              <a:t> model 1 uses Batch Normalization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MobileNetV2</a:t>
            </a:r>
            <a:r>
              <a:rPr lang="en-US" dirty="0">
                <a:solidFill>
                  <a:schemeClr val="tx2"/>
                </a:solidFill>
              </a:rPr>
              <a:t> model 1 uses Batch Normalization with Dropout Layer</a:t>
            </a:r>
            <a:endParaRPr lang="en-SG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MobileNetV2</a:t>
            </a:r>
            <a:r>
              <a:rPr lang="en-US" dirty="0">
                <a:solidFill>
                  <a:schemeClr val="tx2"/>
                </a:solidFill>
              </a:rPr>
              <a:t> model 1 uses Layer Normalization </a:t>
            </a:r>
            <a:endParaRPr lang="en-SG" dirty="0">
              <a:solidFill>
                <a:schemeClr val="tx2"/>
              </a:solidFill>
            </a:endParaRPr>
          </a:p>
          <a:p>
            <a:endParaRPr lang="en-S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194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Finding the Best Model (Results)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942D6C8-FE16-4848-B458-62467A0D8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204306"/>
              </p:ext>
            </p:extLst>
          </p:nvPr>
        </p:nvGraphicFramePr>
        <p:xfrm>
          <a:off x="1828800" y="1665943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F6785E-A1AB-492B-82A6-AF7536E92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86183"/>
              </p:ext>
            </p:extLst>
          </p:nvPr>
        </p:nvGraphicFramePr>
        <p:xfrm>
          <a:off x="4761319" y="150445"/>
          <a:ext cx="4047392" cy="1334961"/>
        </p:xfrm>
        <a:graphic>
          <a:graphicData uri="http://schemas.openxmlformats.org/drawingml/2006/table">
            <a:tbl>
              <a:tblPr firstRow="1" firstCol="1" bandRow="1">
                <a:tableStyleId>{9593EFC4-1E33-46FD-8D98-39F645003849}</a:tableStyleId>
              </a:tblPr>
              <a:tblGrid>
                <a:gridCol w="1664085">
                  <a:extLst>
                    <a:ext uri="{9D8B030D-6E8A-4147-A177-3AD203B41FA5}">
                      <a16:colId xmlns:a16="http://schemas.microsoft.com/office/drawing/2014/main" val="1506299908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166867066"/>
                    </a:ext>
                  </a:extLst>
                </a:gridCol>
                <a:gridCol w="1297457">
                  <a:extLst>
                    <a:ext uri="{9D8B030D-6E8A-4147-A177-3AD203B41FA5}">
                      <a16:colId xmlns:a16="http://schemas.microsoft.com/office/drawing/2014/main" val="2067546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Model 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Test accuracy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Total parameters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87783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Scratch Model 1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0.7160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3,457,738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071636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Scratch Model 2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0.720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15,287,242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1297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</a:t>
                      </a:r>
                      <a:r>
                        <a:rPr lang="en-US" sz="12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 Model 1</a:t>
                      </a:r>
                      <a:endParaRPr lang="en-SG" sz="11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0.812</a:t>
                      </a:r>
                      <a:endParaRPr lang="en-SG" sz="11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7817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 Model 2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0.798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210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 Model 3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0.770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52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610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Best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A5F57-E806-4153-A7D1-0D26ADD5BE26}"/>
              </a:ext>
            </a:extLst>
          </p:cNvPr>
          <p:cNvSpPr txBox="1"/>
          <p:nvPr/>
        </p:nvSpPr>
        <p:spPr>
          <a:xfrm>
            <a:off x="335289" y="858453"/>
            <a:ext cx="3415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- </a:t>
            </a:r>
            <a:r>
              <a:rPr lang="en-US" dirty="0" err="1">
                <a:solidFill>
                  <a:schemeClr val="tx2"/>
                </a:solidFill>
              </a:rPr>
              <a:t>MobileNetV2</a:t>
            </a:r>
            <a:r>
              <a:rPr lang="en-US" dirty="0">
                <a:solidFill>
                  <a:schemeClr val="tx2"/>
                </a:solidFill>
              </a:rPr>
              <a:t> model 1 was chosen as it had the highest test accuracy</a:t>
            </a:r>
            <a:endParaRPr lang="en-SG" dirty="0">
              <a:solidFill>
                <a:schemeClr val="tx2"/>
              </a:solidFill>
            </a:endParaRPr>
          </a:p>
          <a:p>
            <a:endParaRPr lang="en-SG" dirty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28F324-B5B2-43CB-A1DD-FB867B5CD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4735"/>
              </p:ext>
            </p:extLst>
          </p:nvPr>
        </p:nvGraphicFramePr>
        <p:xfrm>
          <a:off x="2548304" y="1597117"/>
          <a:ext cx="4047392" cy="1334961"/>
        </p:xfrm>
        <a:graphic>
          <a:graphicData uri="http://schemas.openxmlformats.org/drawingml/2006/table">
            <a:tbl>
              <a:tblPr firstRow="1" firstCol="1" bandRow="1">
                <a:tableStyleId>{9593EFC4-1E33-46FD-8D98-39F645003849}</a:tableStyleId>
              </a:tblPr>
              <a:tblGrid>
                <a:gridCol w="1664085">
                  <a:extLst>
                    <a:ext uri="{9D8B030D-6E8A-4147-A177-3AD203B41FA5}">
                      <a16:colId xmlns:a16="http://schemas.microsoft.com/office/drawing/2014/main" val="1506299908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166867066"/>
                    </a:ext>
                  </a:extLst>
                </a:gridCol>
                <a:gridCol w="1297457">
                  <a:extLst>
                    <a:ext uri="{9D8B030D-6E8A-4147-A177-3AD203B41FA5}">
                      <a16:colId xmlns:a16="http://schemas.microsoft.com/office/drawing/2014/main" val="2067546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Model 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Test accuracy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Total parameters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87783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Scratch Model 1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0.7160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3,457,738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071636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Scratch Model 2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0.720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15,287,242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1297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</a:t>
                      </a:r>
                      <a: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 Model 1</a:t>
                      </a:r>
                      <a:endParaRPr lang="en-SG" sz="11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0.812</a:t>
                      </a:r>
                      <a:endParaRPr lang="en-SG" sz="11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87817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 Model 2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0.798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210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MobileNetV2 Model 3</a:t>
                      </a:r>
                      <a:endParaRPr lang="en-SG" sz="110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0.770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10,453,834</a:t>
                      </a:r>
                      <a:endParaRPr lang="en-SG" sz="1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524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052D1E4-0977-4505-9DCE-5AE5A5B3D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721" y="3197183"/>
            <a:ext cx="7326932" cy="16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9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Application of Models</a:t>
            </a:r>
            <a:endParaRPr sz="2800"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519412" y="1901375"/>
            <a:ext cx="241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3200" dirty="0"/>
              <a:t>04</a:t>
            </a:r>
          </a:p>
        </p:txBody>
      </p:sp>
      <p:sp>
        <p:nvSpPr>
          <p:cNvPr id="5" name="Google Shape;194;p41">
            <a:extLst>
              <a:ext uri="{FF2B5EF4-FFF2-40B4-BE49-F238E27FC236}">
                <a16:creationId xmlns:a16="http://schemas.microsoft.com/office/drawing/2014/main" id="{25969C33-9EAA-45E7-9984-8E1E3BFC5788}"/>
              </a:ext>
            </a:extLst>
          </p:cNvPr>
          <p:cNvSpPr txBox="1">
            <a:spLocks/>
          </p:cNvSpPr>
          <p:nvPr/>
        </p:nvSpPr>
        <p:spPr>
          <a:xfrm>
            <a:off x="4152011" y="3537460"/>
            <a:ext cx="4408024" cy="4596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2000" dirty="0"/>
              <a:t>Test on Real-World Images</a:t>
            </a:r>
          </a:p>
        </p:txBody>
      </p:sp>
      <p:cxnSp>
        <p:nvCxnSpPr>
          <p:cNvPr id="6" name="Google Shape;2071;p61">
            <a:extLst>
              <a:ext uri="{FF2B5EF4-FFF2-40B4-BE49-F238E27FC236}">
                <a16:creationId xmlns:a16="http://schemas.microsoft.com/office/drawing/2014/main" id="{175A7266-C476-4AC8-A314-8AE841F1F6E3}"/>
              </a:ext>
            </a:extLst>
          </p:cNvPr>
          <p:cNvCxnSpPr>
            <a:cxnSpLocks/>
          </p:cNvCxnSpPr>
          <p:nvPr/>
        </p:nvCxnSpPr>
        <p:spPr>
          <a:xfrm>
            <a:off x="4572000" y="3477575"/>
            <a:ext cx="37910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74999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Test Application</a:t>
            </a:r>
          </a:p>
        </p:txBody>
      </p:sp>
      <p:pic>
        <p:nvPicPr>
          <p:cNvPr id="3" name="Picture 2" descr="A bowl of food&#10;&#10;Description automatically generated">
            <a:extLst>
              <a:ext uri="{FF2B5EF4-FFF2-40B4-BE49-F238E27FC236}">
                <a16:creationId xmlns:a16="http://schemas.microsoft.com/office/drawing/2014/main" id="{3D1B7F12-BB60-4FDF-A5E2-758FE10A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9" y="1653406"/>
            <a:ext cx="4043152" cy="3032364"/>
          </a:xfrm>
          <a:prstGeom prst="rect">
            <a:avLst/>
          </a:prstGeom>
        </p:spPr>
      </p:pic>
      <p:grpSp>
        <p:nvGrpSpPr>
          <p:cNvPr id="8" name="Google Shape;10840;p80">
            <a:extLst>
              <a:ext uri="{FF2B5EF4-FFF2-40B4-BE49-F238E27FC236}">
                <a16:creationId xmlns:a16="http://schemas.microsoft.com/office/drawing/2014/main" id="{F72149B0-AA46-4EB1-881E-39C0D0B4F772}"/>
              </a:ext>
            </a:extLst>
          </p:cNvPr>
          <p:cNvGrpSpPr/>
          <p:nvPr/>
        </p:nvGrpSpPr>
        <p:grpSpPr>
          <a:xfrm>
            <a:off x="5572208" y="1161772"/>
            <a:ext cx="1055523" cy="1063794"/>
            <a:chOff x="3950316" y="3820307"/>
            <a:chExt cx="369805" cy="353782"/>
          </a:xfrm>
        </p:grpSpPr>
        <p:sp>
          <p:nvSpPr>
            <p:cNvPr id="10" name="Google Shape;10841;p80">
              <a:extLst>
                <a:ext uri="{FF2B5EF4-FFF2-40B4-BE49-F238E27FC236}">
                  <a16:creationId xmlns:a16="http://schemas.microsoft.com/office/drawing/2014/main" id="{2FC2AFE8-BD02-4F4D-A071-A224A83D9F00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42;p80">
              <a:extLst>
                <a:ext uri="{FF2B5EF4-FFF2-40B4-BE49-F238E27FC236}">
                  <a16:creationId xmlns:a16="http://schemas.microsoft.com/office/drawing/2014/main" id="{0AE248D6-8A48-4A2B-9C13-1E36A2A3D384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43;p80">
              <a:extLst>
                <a:ext uri="{FF2B5EF4-FFF2-40B4-BE49-F238E27FC236}">
                  <a16:creationId xmlns:a16="http://schemas.microsoft.com/office/drawing/2014/main" id="{64DEF4F6-D259-4DEF-9D63-8B5A18AC358D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44;p80">
              <a:extLst>
                <a:ext uri="{FF2B5EF4-FFF2-40B4-BE49-F238E27FC236}">
                  <a16:creationId xmlns:a16="http://schemas.microsoft.com/office/drawing/2014/main" id="{3ABA9C1F-FD5D-4FE9-9408-5C191E79E227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840;p80">
            <a:extLst>
              <a:ext uri="{FF2B5EF4-FFF2-40B4-BE49-F238E27FC236}">
                <a16:creationId xmlns:a16="http://schemas.microsoft.com/office/drawing/2014/main" id="{41F386D7-BB2E-40DB-A347-C0477954301B}"/>
              </a:ext>
            </a:extLst>
          </p:cNvPr>
          <p:cNvGrpSpPr/>
          <p:nvPr/>
        </p:nvGrpSpPr>
        <p:grpSpPr>
          <a:xfrm>
            <a:off x="5662040" y="3082902"/>
            <a:ext cx="1055523" cy="1063794"/>
            <a:chOff x="3950316" y="3820307"/>
            <a:chExt cx="369805" cy="353782"/>
          </a:xfrm>
        </p:grpSpPr>
        <p:sp>
          <p:nvSpPr>
            <p:cNvPr id="23" name="Google Shape;10841;p80">
              <a:extLst>
                <a:ext uri="{FF2B5EF4-FFF2-40B4-BE49-F238E27FC236}">
                  <a16:creationId xmlns:a16="http://schemas.microsoft.com/office/drawing/2014/main" id="{6FF31763-FDA0-4587-96BF-1346CBC3727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42;p80">
              <a:extLst>
                <a:ext uri="{FF2B5EF4-FFF2-40B4-BE49-F238E27FC236}">
                  <a16:creationId xmlns:a16="http://schemas.microsoft.com/office/drawing/2014/main" id="{6725CE1E-5533-48FB-A2A5-51E1683F258A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43;p80">
              <a:extLst>
                <a:ext uri="{FF2B5EF4-FFF2-40B4-BE49-F238E27FC236}">
                  <a16:creationId xmlns:a16="http://schemas.microsoft.com/office/drawing/2014/main" id="{7A4F23CC-7E40-46C8-AABF-47C344D5706F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44;p80">
              <a:extLst>
                <a:ext uri="{FF2B5EF4-FFF2-40B4-BE49-F238E27FC236}">
                  <a16:creationId xmlns:a16="http://schemas.microsoft.com/office/drawing/2014/main" id="{0E0182CD-5552-416B-8B6A-46505C0AD056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34051E-0772-4DD4-9638-B8961F9D66FD}"/>
              </a:ext>
            </a:extLst>
          </p:cNvPr>
          <p:cNvSpPr txBox="1"/>
          <p:nvPr/>
        </p:nvSpPr>
        <p:spPr>
          <a:xfrm>
            <a:off x="7093377" y="1049287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Risotto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FFEED-9E3A-47D0-92D4-69834CE101D0}"/>
              </a:ext>
            </a:extLst>
          </p:cNvPr>
          <p:cNvSpPr txBox="1"/>
          <p:nvPr/>
        </p:nvSpPr>
        <p:spPr>
          <a:xfrm>
            <a:off x="6787918" y="1693669"/>
            <a:ext cx="196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0.546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E3936-2EBB-422B-93A3-A8DF59B87664}"/>
              </a:ext>
            </a:extLst>
          </p:cNvPr>
          <p:cNvSpPr txBox="1"/>
          <p:nvPr/>
        </p:nvSpPr>
        <p:spPr>
          <a:xfrm>
            <a:off x="7038869" y="2889054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Ceviche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544FAA-FFF3-4972-9B5C-532CF27075A9}"/>
              </a:ext>
            </a:extLst>
          </p:cNvPr>
          <p:cNvSpPr txBox="1"/>
          <p:nvPr/>
        </p:nvSpPr>
        <p:spPr>
          <a:xfrm>
            <a:off x="6787917" y="3485696"/>
            <a:ext cx="2020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0.410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5C8B78-1BD9-4E53-A2E1-658300457F85}"/>
              </a:ext>
            </a:extLst>
          </p:cNvPr>
          <p:cNvSpPr txBox="1"/>
          <p:nvPr/>
        </p:nvSpPr>
        <p:spPr>
          <a:xfrm>
            <a:off x="1772726" y="1161772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Risotto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2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Reasons for Inconsistencies</a:t>
            </a:r>
          </a:p>
        </p:txBody>
      </p:sp>
      <p:pic>
        <p:nvPicPr>
          <p:cNvPr id="3" name="Picture 2" descr="A bowl of food&#10;&#10;Description automatically generated">
            <a:extLst>
              <a:ext uri="{FF2B5EF4-FFF2-40B4-BE49-F238E27FC236}">
                <a16:creationId xmlns:a16="http://schemas.microsoft.com/office/drawing/2014/main" id="{3D1B7F12-BB60-4FDF-A5E2-758FE10A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33" y="2571750"/>
            <a:ext cx="3083828" cy="2312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EB361-632F-448B-8352-E342F2B6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33" y="66435"/>
            <a:ext cx="3036545" cy="2317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A5744-8382-4DD9-A935-C98D34AF5412}"/>
              </a:ext>
            </a:extLst>
          </p:cNvPr>
          <p:cNvSpPr txBox="1"/>
          <p:nvPr/>
        </p:nvSpPr>
        <p:spPr>
          <a:xfrm>
            <a:off x="454525" y="1281306"/>
            <a:ext cx="3003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Similar Features</a:t>
            </a:r>
          </a:p>
          <a:p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Similar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colour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-Similar shape and texture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5F227-9288-488C-8665-50CDEFDA5D6C}"/>
              </a:ext>
            </a:extLst>
          </p:cNvPr>
          <p:cNvSpPr txBox="1"/>
          <p:nvPr/>
        </p:nvSpPr>
        <p:spPr>
          <a:xfrm>
            <a:off x="4505257" y="1071328"/>
            <a:ext cx="4618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Ceviche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076D7-07D2-4D69-8FE3-93ACB84E13E8}"/>
              </a:ext>
            </a:extLst>
          </p:cNvPr>
          <p:cNvSpPr txBox="1"/>
          <p:nvPr/>
        </p:nvSpPr>
        <p:spPr>
          <a:xfrm>
            <a:off x="4572000" y="3422756"/>
            <a:ext cx="921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Risotto </a:t>
            </a:r>
          </a:p>
        </p:txBody>
      </p:sp>
    </p:spTree>
    <p:extLst>
      <p:ext uri="{BB962C8B-B14F-4D97-AF65-F5344CB8AC3E}">
        <p14:creationId xmlns:p14="http://schemas.microsoft.com/office/powerpoint/2010/main" val="1757719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Test Application</a:t>
            </a:r>
          </a:p>
        </p:txBody>
      </p:sp>
      <p:pic>
        <p:nvPicPr>
          <p:cNvPr id="4" name="Picture 3" descr="A picture containing food, bowl, dish, soup&#10;&#10;Description automatically generated">
            <a:extLst>
              <a:ext uri="{FF2B5EF4-FFF2-40B4-BE49-F238E27FC236}">
                <a16:creationId xmlns:a16="http://schemas.microsoft.com/office/drawing/2014/main" id="{535CE75C-9EAC-43C9-B52A-4F5239B4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1" y="1280119"/>
            <a:ext cx="2335526" cy="3503289"/>
          </a:xfrm>
          <a:prstGeom prst="rect">
            <a:avLst/>
          </a:prstGeom>
        </p:spPr>
      </p:pic>
      <p:grpSp>
        <p:nvGrpSpPr>
          <p:cNvPr id="25" name="Google Shape;10840;p80">
            <a:extLst>
              <a:ext uri="{FF2B5EF4-FFF2-40B4-BE49-F238E27FC236}">
                <a16:creationId xmlns:a16="http://schemas.microsoft.com/office/drawing/2014/main" id="{0E0C927B-3C5D-4E53-B111-FA24CB0E0F6F}"/>
              </a:ext>
            </a:extLst>
          </p:cNvPr>
          <p:cNvGrpSpPr/>
          <p:nvPr/>
        </p:nvGrpSpPr>
        <p:grpSpPr>
          <a:xfrm>
            <a:off x="5572208" y="1161772"/>
            <a:ext cx="1055523" cy="1063794"/>
            <a:chOff x="3950316" y="3820307"/>
            <a:chExt cx="369805" cy="353782"/>
          </a:xfrm>
        </p:grpSpPr>
        <p:sp>
          <p:nvSpPr>
            <p:cNvPr id="26" name="Google Shape;10841;p80">
              <a:extLst>
                <a:ext uri="{FF2B5EF4-FFF2-40B4-BE49-F238E27FC236}">
                  <a16:creationId xmlns:a16="http://schemas.microsoft.com/office/drawing/2014/main" id="{CE3B1F5F-4BCC-4E64-BBE3-CFAAA0AA82F9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42;p80">
              <a:extLst>
                <a:ext uri="{FF2B5EF4-FFF2-40B4-BE49-F238E27FC236}">
                  <a16:creationId xmlns:a16="http://schemas.microsoft.com/office/drawing/2014/main" id="{BC2B78D4-902E-468E-9810-441E6F1B0218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43;p80">
              <a:extLst>
                <a:ext uri="{FF2B5EF4-FFF2-40B4-BE49-F238E27FC236}">
                  <a16:creationId xmlns:a16="http://schemas.microsoft.com/office/drawing/2014/main" id="{DDFFE8D1-6BB6-41E1-91B6-87E567B10C57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44;p80">
              <a:extLst>
                <a:ext uri="{FF2B5EF4-FFF2-40B4-BE49-F238E27FC236}">
                  <a16:creationId xmlns:a16="http://schemas.microsoft.com/office/drawing/2014/main" id="{8DDF370A-0F8B-44E4-9CFE-58CFFD51F723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840;p80">
            <a:extLst>
              <a:ext uri="{FF2B5EF4-FFF2-40B4-BE49-F238E27FC236}">
                <a16:creationId xmlns:a16="http://schemas.microsoft.com/office/drawing/2014/main" id="{A5D53637-F798-4305-A8DA-6F0A24916A61}"/>
              </a:ext>
            </a:extLst>
          </p:cNvPr>
          <p:cNvGrpSpPr/>
          <p:nvPr/>
        </p:nvGrpSpPr>
        <p:grpSpPr>
          <a:xfrm>
            <a:off x="5662040" y="3082902"/>
            <a:ext cx="1055523" cy="1063794"/>
            <a:chOff x="3950316" y="3820307"/>
            <a:chExt cx="369805" cy="353782"/>
          </a:xfrm>
        </p:grpSpPr>
        <p:sp>
          <p:nvSpPr>
            <p:cNvPr id="31" name="Google Shape;10841;p80">
              <a:extLst>
                <a:ext uri="{FF2B5EF4-FFF2-40B4-BE49-F238E27FC236}">
                  <a16:creationId xmlns:a16="http://schemas.microsoft.com/office/drawing/2014/main" id="{D657F0A0-4ACC-4601-BF76-91FCE776F898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42;p80">
              <a:extLst>
                <a:ext uri="{FF2B5EF4-FFF2-40B4-BE49-F238E27FC236}">
                  <a16:creationId xmlns:a16="http://schemas.microsoft.com/office/drawing/2014/main" id="{EB8D61D8-6E77-494A-A1B4-05CDB65E9CCC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43;p80">
              <a:extLst>
                <a:ext uri="{FF2B5EF4-FFF2-40B4-BE49-F238E27FC236}">
                  <a16:creationId xmlns:a16="http://schemas.microsoft.com/office/drawing/2014/main" id="{6BA6C527-D367-4CEF-9087-EC1A7B11B475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44;p80">
              <a:extLst>
                <a:ext uri="{FF2B5EF4-FFF2-40B4-BE49-F238E27FC236}">
                  <a16:creationId xmlns:a16="http://schemas.microsoft.com/office/drawing/2014/main" id="{4D43B690-3598-429A-8B3C-25068F473449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BD4E629-020B-4497-8EC2-CAC09A66E273}"/>
              </a:ext>
            </a:extLst>
          </p:cNvPr>
          <p:cNvSpPr txBox="1"/>
          <p:nvPr/>
        </p:nvSpPr>
        <p:spPr>
          <a:xfrm>
            <a:off x="7093377" y="1049287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Miso Soup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4EF0A-5CB4-4CDE-B384-80C840228D2E}"/>
              </a:ext>
            </a:extLst>
          </p:cNvPr>
          <p:cNvSpPr txBox="1"/>
          <p:nvPr/>
        </p:nvSpPr>
        <p:spPr>
          <a:xfrm>
            <a:off x="6787918" y="1693669"/>
            <a:ext cx="196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1.0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5E526-2AD6-4694-B989-107B97B7C325}"/>
              </a:ext>
            </a:extLst>
          </p:cNvPr>
          <p:cNvSpPr txBox="1"/>
          <p:nvPr/>
        </p:nvSpPr>
        <p:spPr>
          <a:xfrm>
            <a:off x="7038869" y="2889054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Ceviche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D8A8F-9C90-4CA9-B432-187F1D3DE642}"/>
              </a:ext>
            </a:extLst>
          </p:cNvPr>
          <p:cNvSpPr txBox="1"/>
          <p:nvPr/>
        </p:nvSpPr>
        <p:spPr>
          <a:xfrm>
            <a:off x="6787917" y="3485696"/>
            <a:ext cx="2169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3.037e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-08</a:t>
            </a:r>
            <a:endParaRPr lang="en-S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33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Test Application</a:t>
            </a:r>
          </a:p>
        </p:txBody>
      </p:sp>
      <p:pic>
        <p:nvPicPr>
          <p:cNvPr id="3" name="Picture 2" descr="A picture containing food, table, plate, dish&#10;&#10;Description automatically generated">
            <a:extLst>
              <a:ext uri="{FF2B5EF4-FFF2-40B4-BE49-F238E27FC236}">
                <a16:creationId xmlns:a16="http://schemas.microsoft.com/office/drawing/2014/main" id="{B85E505C-F29C-4DCF-8BF0-C7841742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6" y="1612670"/>
            <a:ext cx="3827237" cy="2552768"/>
          </a:xfrm>
          <a:prstGeom prst="rect">
            <a:avLst/>
          </a:prstGeom>
        </p:spPr>
      </p:pic>
      <p:grpSp>
        <p:nvGrpSpPr>
          <p:cNvPr id="24" name="Google Shape;10840;p80">
            <a:extLst>
              <a:ext uri="{FF2B5EF4-FFF2-40B4-BE49-F238E27FC236}">
                <a16:creationId xmlns:a16="http://schemas.microsoft.com/office/drawing/2014/main" id="{F913005A-9B1D-4EA4-B63E-96A855450348}"/>
              </a:ext>
            </a:extLst>
          </p:cNvPr>
          <p:cNvGrpSpPr/>
          <p:nvPr/>
        </p:nvGrpSpPr>
        <p:grpSpPr>
          <a:xfrm>
            <a:off x="5572208" y="1161772"/>
            <a:ext cx="1055523" cy="1063794"/>
            <a:chOff x="3950316" y="3820307"/>
            <a:chExt cx="369805" cy="353782"/>
          </a:xfrm>
        </p:grpSpPr>
        <p:sp>
          <p:nvSpPr>
            <p:cNvPr id="25" name="Google Shape;10841;p80">
              <a:extLst>
                <a:ext uri="{FF2B5EF4-FFF2-40B4-BE49-F238E27FC236}">
                  <a16:creationId xmlns:a16="http://schemas.microsoft.com/office/drawing/2014/main" id="{7CAAED20-CC34-4156-9892-75FE278E38BF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42;p80">
              <a:extLst>
                <a:ext uri="{FF2B5EF4-FFF2-40B4-BE49-F238E27FC236}">
                  <a16:creationId xmlns:a16="http://schemas.microsoft.com/office/drawing/2014/main" id="{A62BCCA8-5354-4D91-9AF8-5E28392B4A0B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43;p80">
              <a:extLst>
                <a:ext uri="{FF2B5EF4-FFF2-40B4-BE49-F238E27FC236}">
                  <a16:creationId xmlns:a16="http://schemas.microsoft.com/office/drawing/2014/main" id="{8689CF6A-238B-4ADB-88A9-F730EDCED054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44;p80">
              <a:extLst>
                <a:ext uri="{FF2B5EF4-FFF2-40B4-BE49-F238E27FC236}">
                  <a16:creationId xmlns:a16="http://schemas.microsoft.com/office/drawing/2014/main" id="{6F7355EA-57AF-41DB-BE3A-15530976B17B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840;p80">
            <a:extLst>
              <a:ext uri="{FF2B5EF4-FFF2-40B4-BE49-F238E27FC236}">
                <a16:creationId xmlns:a16="http://schemas.microsoft.com/office/drawing/2014/main" id="{1CF42350-AA0A-4374-AC14-62A61F13AB97}"/>
              </a:ext>
            </a:extLst>
          </p:cNvPr>
          <p:cNvGrpSpPr/>
          <p:nvPr/>
        </p:nvGrpSpPr>
        <p:grpSpPr>
          <a:xfrm>
            <a:off x="5662040" y="3082902"/>
            <a:ext cx="1055523" cy="1063794"/>
            <a:chOff x="3950316" y="3820307"/>
            <a:chExt cx="369805" cy="353782"/>
          </a:xfrm>
        </p:grpSpPr>
        <p:sp>
          <p:nvSpPr>
            <p:cNvPr id="30" name="Google Shape;10841;p80">
              <a:extLst>
                <a:ext uri="{FF2B5EF4-FFF2-40B4-BE49-F238E27FC236}">
                  <a16:creationId xmlns:a16="http://schemas.microsoft.com/office/drawing/2014/main" id="{CBF6DB2B-A8F1-4AF5-852D-CEB5C7EA3A8B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42;p80">
              <a:extLst>
                <a:ext uri="{FF2B5EF4-FFF2-40B4-BE49-F238E27FC236}">
                  <a16:creationId xmlns:a16="http://schemas.microsoft.com/office/drawing/2014/main" id="{6F330AF4-1C7E-4383-A17D-90F509098BB3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43;p80">
              <a:extLst>
                <a:ext uri="{FF2B5EF4-FFF2-40B4-BE49-F238E27FC236}">
                  <a16:creationId xmlns:a16="http://schemas.microsoft.com/office/drawing/2014/main" id="{B465C2B3-0177-4FEC-B47C-FC91D7BDF241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44;p80">
              <a:extLst>
                <a:ext uri="{FF2B5EF4-FFF2-40B4-BE49-F238E27FC236}">
                  <a16:creationId xmlns:a16="http://schemas.microsoft.com/office/drawing/2014/main" id="{896C9CF5-283B-47DD-B094-1C2C50DFCB75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1EF5164-3F3C-4EB2-A804-BB31D7FC3E47}"/>
              </a:ext>
            </a:extLst>
          </p:cNvPr>
          <p:cNvSpPr txBox="1"/>
          <p:nvPr/>
        </p:nvSpPr>
        <p:spPr>
          <a:xfrm>
            <a:off x="7093377" y="1049287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Paella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F67F0-DF75-4A59-8FC4-8C769E7C4B16}"/>
              </a:ext>
            </a:extLst>
          </p:cNvPr>
          <p:cNvSpPr txBox="1"/>
          <p:nvPr/>
        </p:nvSpPr>
        <p:spPr>
          <a:xfrm>
            <a:off x="6787918" y="1693669"/>
            <a:ext cx="196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1.0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9CF33-7F5A-4830-B431-9BE0494071A2}"/>
              </a:ext>
            </a:extLst>
          </p:cNvPr>
          <p:cNvSpPr txBox="1"/>
          <p:nvPr/>
        </p:nvSpPr>
        <p:spPr>
          <a:xfrm>
            <a:off x="7038869" y="2889054"/>
            <a:ext cx="196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Cheesecake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8B5BE-E7B5-4CC4-A137-755EF4DA193C}"/>
              </a:ext>
            </a:extLst>
          </p:cNvPr>
          <p:cNvSpPr txBox="1"/>
          <p:nvPr/>
        </p:nvSpPr>
        <p:spPr>
          <a:xfrm>
            <a:off x="6787917" y="3485696"/>
            <a:ext cx="2217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Model Prediction: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2.447e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-08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9317E7-E838-4CDD-997D-97BAE2A22030}"/>
              </a:ext>
            </a:extLst>
          </p:cNvPr>
          <p:cNvSpPr txBox="1"/>
          <p:nvPr/>
        </p:nvSpPr>
        <p:spPr>
          <a:xfrm>
            <a:off x="1746028" y="1084494"/>
            <a:ext cx="171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Paella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77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70;p61">
            <a:extLst>
              <a:ext uri="{FF2B5EF4-FFF2-40B4-BE49-F238E27FC236}">
                <a16:creationId xmlns:a16="http://schemas.microsoft.com/office/drawing/2014/main" id="{B706F1CC-F0A1-4E3A-8146-667DD10AB2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1089" cy="38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Application of Models</a:t>
            </a:r>
          </a:p>
        </p:txBody>
      </p:sp>
      <p:cxnSp>
        <p:nvCxnSpPr>
          <p:cNvPr id="18" name="Google Shape;2071;p61">
            <a:extLst>
              <a:ext uri="{FF2B5EF4-FFF2-40B4-BE49-F238E27FC236}">
                <a16:creationId xmlns:a16="http://schemas.microsoft.com/office/drawing/2014/main" id="{775EAA03-E21C-48B2-A845-2B27E93D5051}"/>
              </a:ext>
            </a:extLst>
          </p:cNvPr>
          <p:cNvCxnSpPr/>
          <p:nvPr/>
        </p:nvCxnSpPr>
        <p:spPr>
          <a:xfrm>
            <a:off x="224818" y="4587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70;p61">
            <a:extLst>
              <a:ext uri="{FF2B5EF4-FFF2-40B4-BE49-F238E27FC236}">
                <a16:creationId xmlns:a16="http://schemas.microsoft.com/office/drawing/2014/main" id="{BABD4C3D-2180-4439-8B47-FDC923DD2E7C}"/>
              </a:ext>
            </a:extLst>
          </p:cNvPr>
          <p:cNvSpPr txBox="1">
            <a:spLocks/>
          </p:cNvSpPr>
          <p:nvPr/>
        </p:nvSpPr>
        <p:spPr>
          <a:xfrm>
            <a:off x="335289" y="388477"/>
            <a:ext cx="4396898" cy="4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SG" sz="1800" dirty="0"/>
              <a:t>Test Application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6C0CF49-766E-4B00-B570-FC9496E5A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271994"/>
              </p:ext>
            </p:extLst>
          </p:nvPr>
        </p:nvGraphicFramePr>
        <p:xfrm>
          <a:off x="1828800" y="1057444"/>
          <a:ext cx="5486400" cy="3697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9194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Use of different Optimizers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Use of different normalization techniques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Changing of Decay Rate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Use of other prebuilt models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Experimentation with K-Fold Cross validation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Analyzing </a:t>
            </a:r>
            <a:r>
              <a:rPr lang="en-US" dirty="0" err="1">
                <a:solidFill>
                  <a:schemeClr val="lt1"/>
                </a:solidFill>
              </a:rPr>
              <a:t>MobileNetV2</a:t>
            </a:r>
            <a:r>
              <a:rPr lang="en-US" dirty="0">
                <a:solidFill>
                  <a:schemeClr val="lt1"/>
                </a:solidFill>
              </a:rPr>
              <a:t> in detail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508687" y="407347"/>
            <a:ext cx="1798026" cy="729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1525262" y="388024"/>
            <a:ext cx="179797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23;p45">
            <a:extLst>
              <a:ext uri="{FF2B5EF4-FFF2-40B4-BE49-F238E27FC236}">
                <a16:creationId xmlns:a16="http://schemas.microsoft.com/office/drawing/2014/main" id="{956B5FAB-E37F-4A84-8DB6-70FE08CDB826}"/>
              </a:ext>
            </a:extLst>
          </p:cNvPr>
          <p:cNvSpPr txBox="1">
            <a:spLocks noGrp="1"/>
          </p:cNvSpPr>
          <p:nvPr/>
        </p:nvSpPr>
        <p:spPr>
          <a:xfrm>
            <a:off x="1903142" y="20233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Highest Validation Accuracy</a:t>
            </a:r>
            <a:endParaRPr dirty="0"/>
          </a:p>
        </p:txBody>
      </p:sp>
      <p:sp>
        <p:nvSpPr>
          <p:cNvPr id="39" name="Google Shape;224;p45">
            <a:extLst>
              <a:ext uri="{FF2B5EF4-FFF2-40B4-BE49-F238E27FC236}">
                <a16:creationId xmlns:a16="http://schemas.microsoft.com/office/drawing/2014/main" id="{2581A158-F543-4082-BFB4-4203002C75CF}"/>
              </a:ext>
            </a:extLst>
          </p:cNvPr>
          <p:cNvSpPr txBox="1">
            <a:spLocks noGrp="1"/>
          </p:cNvSpPr>
          <p:nvPr/>
        </p:nvSpPr>
        <p:spPr>
          <a:xfrm>
            <a:off x="1903142" y="2708250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Whilst keeping image size same</a:t>
            </a:r>
            <a:endParaRPr dirty="0"/>
          </a:p>
        </p:txBody>
      </p:sp>
      <p:sp>
        <p:nvSpPr>
          <p:cNvPr id="40" name="Google Shape;225;p45">
            <a:extLst>
              <a:ext uri="{FF2B5EF4-FFF2-40B4-BE49-F238E27FC236}">
                <a16:creationId xmlns:a16="http://schemas.microsoft.com/office/drawing/2014/main" id="{CB3C4723-6365-4CA5-A5BD-2507211E1D91}"/>
              </a:ext>
            </a:extLst>
          </p:cNvPr>
          <p:cNvSpPr txBox="1">
            <a:spLocks noGrp="1"/>
          </p:cNvSpPr>
          <p:nvPr/>
        </p:nvSpPr>
        <p:spPr>
          <a:xfrm>
            <a:off x="4782367" y="20233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 Overfitting</a:t>
            </a:r>
            <a:endParaRPr dirty="0"/>
          </a:p>
        </p:txBody>
      </p:sp>
      <p:sp>
        <p:nvSpPr>
          <p:cNvPr id="41" name="Google Shape;226;p45">
            <a:extLst>
              <a:ext uri="{FF2B5EF4-FFF2-40B4-BE49-F238E27FC236}">
                <a16:creationId xmlns:a16="http://schemas.microsoft.com/office/drawing/2014/main" id="{254B6229-5D33-4F2E-BE0A-6EA100998788}"/>
              </a:ext>
            </a:extLst>
          </p:cNvPr>
          <p:cNvSpPr txBox="1">
            <a:spLocks noGrp="1"/>
          </p:cNvSpPr>
          <p:nvPr/>
        </p:nvSpPr>
        <p:spPr>
          <a:xfrm>
            <a:off x="4782367" y="2708250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Minimise overfitting of the graph as much as possible</a:t>
            </a:r>
            <a:endParaRPr dirty="0"/>
          </a:p>
        </p:txBody>
      </p:sp>
      <p:cxnSp>
        <p:nvCxnSpPr>
          <p:cNvPr id="42" name="Google Shape;227;p45">
            <a:extLst>
              <a:ext uri="{FF2B5EF4-FFF2-40B4-BE49-F238E27FC236}">
                <a16:creationId xmlns:a16="http://schemas.microsoft.com/office/drawing/2014/main" id="{D6C1715E-9796-49D6-AEEF-1F06BD311AC1}"/>
              </a:ext>
            </a:extLst>
          </p:cNvPr>
          <p:cNvCxnSpPr/>
          <p:nvPr/>
        </p:nvCxnSpPr>
        <p:spPr>
          <a:xfrm>
            <a:off x="2962292" y="264427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3" name="Google Shape;228;p45">
            <a:extLst>
              <a:ext uri="{FF2B5EF4-FFF2-40B4-BE49-F238E27FC236}">
                <a16:creationId xmlns:a16="http://schemas.microsoft.com/office/drawing/2014/main" id="{F0F83229-FC97-4F2C-9863-2EA703C10B4A}"/>
              </a:ext>
            </a:extLst>
          </p:cNvPr>
          <p:cNvCxnSpPr/>
          <p:nvPr/>
        </p:nvCxnSpPr>
        <p:spPr>
          <a:xfrm>
            <a:off x="5841517" y="2644273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3164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You!</a:t>
            </a:r>
            <a:endParaRPr sz="4000"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Teo Zhi Yong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S10206093B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P02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Accuracies Achieved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99%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Highest Training Accuracy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80%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Highest Validation Accuracy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81.2%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Highest Testing Accuracy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1403826" y="364322"/>
            <a:ext cx="200774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5605497" y="1723917"/>
            <a:ext cx="235803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Hyperparameters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5479188" y="2157656"/>
            <a:ext cx="2610655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L1</a:t>
            </a:r>
            <a:r>
              <a:rPr lang="en-US" dirty="0"/>
              <a:t> and </a:t>
            </a:r>
            <a:r>
              <a:rPr lang="en-US" dirty="0" err="1"/>
              <a:t>l2</a:t>
            </a:r>
            <a:r>
              <a:rPr lang="en-US" dirty="0"/>
              <a:t> kernel </a:t>
            </a:r>
            <a:r>
              <a:rPr lang="en-US" dirty="0" err="1"/>
              <a:t>regularizers</a:t>
            </a:r>
            <a:r>
              <a:rPr lang="en-US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Dropout layers, Learning rate, Batch size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666715" y="180251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Convolutional Neural Network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607463" y="233624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Conv2d and Maxpooling layers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1048447" y="3302242"/>
            <a:ext cx="318503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Universal Machine Learning Workflow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1607463" y="383641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Overfitting, Preventing overfitting, Fine Tuning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5605498" y="322305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Features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5605498" y="371915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Batch and Layer Normalization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Universal Machine Learning Workflow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338237" y="181389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Defining the problem</a:t>
            </a:r>
            <a:endParaRPr b="1"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Scaling up model until it overfits</a:t>
            </a:r>
            <a:endParaRPr b="1"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Preparation of data</a:t>
            </a:r>
            <a:endParaRPr b="1"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Regularizing model with hyperparameters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6451A85-B9F7-4CA7-9402-739EC8BA541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err="1">
                <a:latin typeface="Montserrat" panose="020B0604020202020204" charset="0"/>
              </a:rPr>
              <a:t>Mutliclass</a:t>
            </a:r>
            <a:r>
              <a:rPr lang="en-US" dirty="0">
                <a:latin typeface="Montserrat" panose="020B0604020202020204" charset="0"/>
              </a:rPr>
              <a:t> single-label classification problem</a:t>
            </a:r>
            <a:br>
              <a:rPr lang="en-US" dirty="0">
                <a:latin typeface="Montserrat" panose="020B0604020202020204" charset="0"/>
              </a:rPr>
            </a:br>
            <a:endParaRPr lang="en-SG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440802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pre-processing and loading</a:t>
            </a:r>
            <a:endParaRPr sz="2800" dirty="0"/>
          </a:p>
        </p:txBody>
      </p:sp>
      <p:sp>
        <p:nvSpPr>
          <p:cNvPr id="4" name="Google Shape;207;p43">
            <a:extLst>
              <a:ext uri="{FF2B5EF4-FFF2-40B4-BE49-F238E27FC236}">
                <a16:creationId xmlns:a16="http://schemas.microsoft.com/office/drawing/2014/main" id="{92200811-EC15-4FEF-A9BC-FD0875EEC0BB}"/>
              </a:ext>
            </a:extLst>
          </p:cNvPr>
          <p:cNvSpPr txBox="1">
            <a:spLocks/>
          </p:cNvSpPr>
          <p:nvPr/>
        </p:nvSpPr>
        <p:spPr>
          <a:xfrm>
            <a:off x="4519412" y="1901375"/>
            <a:ext cx="241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3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4351071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2301</Words>
  <Application>Microsoft Office PowerPoint</Application>
  <PresentationFormat>On-screen Show (16:9)</PresentationFormat>
  <Paragraphs>546</Paragraphs>
  <Slides>50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Montserrat</vt:lpstr>
      <vt:lpstr>Montserrat ExtraBold</vt:lpstr>
      <vt:lpstr>Futuristic Background by Slidesgo</vt:lpstr>
      <vt:lpstr>PowerPoint Presentation</vt:lpstr>
      <vt:lpstr>01</vt:lpstr>
      <vt:lpstr>Overview</vt:lpstr>
      <vt:lpstr>Problem </vt:lpstr>
      <vt:lpstr>Objective </vt:lpstr>
      <vt:lpstr>Best Accuracies Achieved</vt:lpstr>
      <vt:lpstr>Approach</vt:lpstr>
      <vt:lpstr>Universal Machine Learning Workflow</vt:lpstr>
      <vt:lpstr>Data pre-processing and loading</vt:lpstr>
      <vt:lpstr>Data Pre-processing and Loading</vt:lpstr>
      <vt:lpstr>Development of Model</vt:lpstr>
      <vt:lpstr>Model 1</vt:lpstr>
      <vt:lpstr>Built From Scratch </vt:lpstr>
      <vt:lpstr>Built From Scratch </vt:lpstr>
      <vt:lpstr>Built From Scratch </vt:lpstr>
      <vt:lpstr>Built From Scratch </vt:lpstr>
      <vt:lpstr>Built From Scratch </vt:lpstr>
      <vt:lpstr>Built From Scratch </vt:lpstr>
      <vt:lpstr>Built From Scratch </vt:lpstr>
      <vt:lpstr>Built From Scratch </vt:lpstr>
      <vt:lpstr>Model 2</vt:lpstr>
      <vt:lpstr>Built From Scratch </vt:lpstr>
      <vt:lpstr>Built From Scratch </vt:lpstr>
      <vt:lpstr>Built From Scratch </vt:lpstr>
      <vt:lpstr>Built From Scratch </vt:lpstr>
      <vt:lpstr>MobileNetV2</vt:lpstr>
      <vt:lpstr>What is MobileNetV2 </vt:lpstr>
      <vt:lpstr>    Prebuilt Model</vt:lpstr>
      <vt:lpstr>    Prebuilt Model</vt:lpstr>
      <vt:lpstr>    Prebuilt Model</vt:lpstr>
      <vt:lpstr>    Prebuilt Model</vt:lpstr>
      <vt:lpstr>    Prebuilt Model</vt:lpstr>
      <vt:lpstr>    Prebuilt Model</vt:lpstr>
      <vt:lpstr>    Prebuilt Model</vt:lpstr>
      <vt:lpstr>    Prebuilt Model</vt:lpstr>
      <vt:lpstr>    Prebuilt Model</vt:lpstr>
      <vt:lpstr>    Prebuilt Model</vt:lpstr>
      <vt:lpstr>Application of Models</vt:lpstr>
      <vt:lpstr>PowerPoint Presentation</vt:lpstr>
      <vt:lpstr>PowerPoint Presentation</vt:lpstr>
      <vt:lpstr>PowerPoint Presentation</vt:lpstr>
      <vt:lpstr>PowerPoint Presentation</vt:lpstr>
      <vt:lpstr>Application of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Nicolas Teo Zhi Yong /CSF</cp:lastModifiedBy>
  <cp:revision>35</cp:revision>
  <dcterms:modified xsi:type="dcterms:W3CDTF">2021-06-13T13:47:54Z</dcterms:modified>
</cp:coreProperties>
</file>